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7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6" r:id="rId4"/>
  </p:sldMasterIdLst>
  <p:notesMasterIdLst>
    <p:notesMasterId r:id="rId19"/>
  </p:notesMasterIdLst>
  <p:sldIdLst>
    <p:sldId id="267" r:id="rId5"/>
    <p:sldId id="271" r:id="rId6"/>
    <p:sldId id="263" r:id="rId7"/>
    <p:sldId id="270" r:id="rId8"/>
    <p:sldId id="272" r:id="rId9"/>
    <p:sldId id="290" r:id="rId10"/>
    <p:sldId id="287" r:id="rId11"/>
    <p:sldId id="288" r:id="rId12"/>
    <p:sldId id="289" r:id="rId13"/>
    <p:sldId id="273" r:id="rId14"/>
    <p:sldId id="1100" r:id="rId15"/>
    <p:sldId id="259" r:id="rId16"/>
    <p:sldId id="1090" r:id="rId17"/>
    <p:sldId id="269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bez tytułu" id="{40D03AEF-AEBD-424D-8DD5-441E64012224}">
          <p14:sldIdLst>
            <p14:sldId id="267"/>
            <p14:sldId id="271"/>
            <p14:sldId id="263"/>
            <p14:sldId id="270"/>
            <p14:sldId id="272"/>
            <p14:sldId id="290"/>
            <p14:sldId id="287"/>
            <p14:sldId id="288"/>
            <p14:sldId id="289"/>
            <p14:sldId id="273"/>
            <p14:sldId id="1100"/>
            <p14:sldId id="259"/>
            <p14:sldId id="1090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pos="3817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B72ABC0-001B-0615-3F19-A279228C41DD}" name="Karolina Lo" initials="KL" userId="a650b9bc99410e5a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tłomiej Gierszyn" initials="BG" lastIdx="1" clrIdx="0">
    <p:extLst>
      <p:ext uri="{19B8F6BF-5375-455C-9EA6-DF929625EA0E}">
        <p15:presenceInfo xmlns:p15="http://schemas.microsoft.com/office/powerpoint/2012/main" userId="Bartłomiej Gierszyn" providerId="None"/>
      </p:ext>
    </p:extLst>
  </p:cmAuthor>
  <p:cmAuthor id="2" name="Bartłomiej Gierszyn" initials="BG [2]" lastIdx="3" clrIdx="1">
    <p:extLst>
      <p:ext uri="{19B8F6BF-5375-455C-9EA6-DF929625EA0E}">
        <p15:presenceInfo xmlns:p15="http://schemas.microsoft.com/office/powerpoint/2012/main" userId="S::bgierszyn@grenton.com::522bf4d2-ea97-44a4-8d48-115d0e356acb" providerId="AD"/>
      </p:ext>
    </p:extLst>
  </p:cmAuthor>
  <p:cmAuthor id="3" name="Marta Nowocień (Grenton - Kraków/PL)" initials="MN(K" lastIdx="6" clrIdx="2">
    <p:extLst>
      <p:ext uri="{19B8F6BF-5375-455C-9EA6-DF929625EA0E}">
        <p15:presenceInfo xmlns:p15="http://schemas.microsoft.com/office/powerpoint/2012/main" userId="Marta Nowocień (Grenton - Kraków/PL)" providerId="None"/>
      </p:ext>
    </p:extLst>
  </p:cmAuthor>
  <p:cmAuthor id="4" name="Ewa Parafińska" initials="EP" lastIdx="59" clrIdx="3">
    <p:extLst>
      <p:ext uri="{19B8F6BF-5375-455C-9EA6-DF929625EA0E}">
        <p15:presenceInfo xmlns:p15="http://schemas.microsoft.com/office/powerpoint/2012/main" userId="Ewa Parafińska" providerId="None"/>
      </p:ext>
    </p:extLst>
  </p:cmAuthor>
  <p:cmAuthor id="5" name="Jacek Sekuła (Grenton - Krakow/PL)" initials="JK" lastIdx="5" clrIdx="4">
    <p:extLst>
      <p:ext uri="{19B8F6BF-5375-455C-9EA6-DF929625EA0E}">
        <p15:presenceInfo xmlns:p15="http://schemas.microsoft.com/office/powerpoint/2012/main" userId="S::jsekula@grenton.com::c34f7fcf-16cd-4ad3-9c9a-c9f09897dd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2F48"/>
    <a:srgbClr val="353939"/>
    <a:srgbClr val="686868"/>
    <a:srgbClr val="C0C1C1"/>
    <a:srgbClr val="C1C2C2"/>
    <a:srgbClr val="D5D5D5"/>
    <a:srgbClr val="CFCFCF"/>
    <a:srgbClr val="868686"/>
    <a:srgbClr val="B0B0B0"/>
    <a:srgbClr val="CF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pos="381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EA100-AFB1-4D4A-A0A5-A6969FBC9454}" type="datetimeFigureOut">
              <a:rPr lang="pl-PL" smtClean="0"/>
              <a:t>15.12.2021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F6CF0-640D-4E90-91D4-427A64D84B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7302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F6CF0-640D-4E90-91D4-427A64D84B72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7194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F6CF0-640D-4E90-91D4-427A64D84B72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6965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B4AD7-73C6-4756-9FAD-1544E94795BE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7888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B4AD7-73C6-4756-9FAD-1544E94795BE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748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B4AD7-73C6-4756-9FAD-1544E94795BE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1648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B4AD7-73C6-4756-9FAD-1544E94795BE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0392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F6CF0-640D-4E90-91D4-427A64D84B72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7781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1C5CE-222C-4659-9A99-B99FC42AF6EC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6546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5FF3A6F-6425-4AD4-BE81-7A226D47B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86"/>
          <a:stretch/>
        </p:blipFill>
        <p:spPr>
          <a:xfrm>
            <a:off x="5960350" y="0"/>
            <a:ext cx="6231650" cy="6858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2C8F05D-F3D2-4E1F-8BC7-D36242DB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0" y="334584"/>
            <a:ext cx="1863938" cy="879166"/>
          </a:xfrm>
          <a:prstGeom prst="rect">
            <a:avLst/>
          </a:prstGeom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6ABAD078-430E-45A6-A429-DAF86D82AF60}"/>
              </a:ext>
            </a:extLst>
          </p:cNvPr>
          <p:cNvCxnSpPr>
            <a:cxnSpLocks/>
          </p:cNvCxnSpPr>
          <p:nvPr userDrawn="1"/>
        </p:nvCxnSpPr>
        <p:spPr>
          <a:xfrm>
            <a:off x="673619" y="6357934"/>
            <a:ext cx="4620757" cy="0"/>
          </a:xfrm>
          <a:prstGeom prst="line">
            <a:avLst/>
          </a:prstGeom>
          <a:noFill/>
          <a:ln w="6350" cap="flat" cmpd="sng" algn="ctr">
            <a:solidFill>
              <a:srgbClr val="C0C1C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708410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AB45E00-195B-4A5A-B3F6-ED3E2978E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r="40020" b="32770"/>
          <a:stretch/>
        </p:blipFill>
        <p:spPr>
          <a:xfrm>
            <a:off x="2844801" y="-5583"/>
            <a:ext cx="9347200" cy="686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32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699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mapa&#10;&#10;Opis wygenerowany automatycznie">
            <a:extLst>
              <a:ext uri="{FF2B5EF4-FFF2-40B4-BE49-F238E27FC236}">
                <a16:creationId xmlns:a16="http://schemas.microsoft.com/office/drawing/2014/main" id="{FA7AAA82-6174-4554-B064-44F979E39F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6" r="113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03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LO THE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4E438EB6-302B-47C6-8423-5134482A04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r="40020" b="32770"/>
          <a:stretch/>
        </p:blipFill>
        <p:spPr>
          <a:xfrm>
            <a:off x="2844801" y="-5583"/>
            <a:ext cx="9347200" cy="6863583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0FA4711-9A26-4300-8C1D-424699244E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31461" y="2710052"/>
            <a:ext cx="5157787" cy="48126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Imię Nazwisko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144B798-88DC-41ED-84FA-0318FB3E738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31460" y="3206356"/>
            <a:ext cx="5157787" cy="33989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>
                <a:solidFill>
                  <a:srgbClr val="686868"/>
                </a:solidFill>
                <a:latin typeface="Neo Sans Pro" panose="020B05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Stanowisko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77EE03E-3B2C-4C66-827A-8DC37549D56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531459" y="3546247"/>
            <a:ext cx="5157787" cy="96854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b="0">
                <a:solidFill>
                  <a:srgbClr val="ED2F48"/>
                </a:solidFill>
                <a:latin typeface="Neo Sans Pro" panose="020B05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Dane kontaktowe</a:t>
            </a:r>
            <a:endParaRPr lang="en-US" dirty="0"/>
          </a:p>
        </p:txBody>
      </p:sp>
      <p:sp>
        <p:nvSpPr>
          <p:cNvPr id="10" name="Symbol zastępczy obrazu 9">
            <a:extLst>
              <a:ext uri="{FF2B5EF4-FFF2-40B4-BE49-F238E27FC236}">
                <a16:creationId xmlns:a16="http://schemas.microsoft.com/office/drawing/2014/main" id="{0B99DECB-6E8A-411B-9E97-EBD7D5D365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74329" y="2208595"/>
            <a:ext cx="2440810" cy="2440810"/>
          </a:xfrm>
          <a:prstGeom prst="ellipse">
            <a:avLst/>
          </a:prstGeom>
          <a:noFill/>
          <a:ln w="47625">
            <a:solidFill>
              <a:srgbClr val="ED2F48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E7B5AF5-AA8B-40C7-A2EE-F3955FB241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1459" y="2088922"/>
            <a:ext cx="5914953" cy="61361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ED2F48"/>
                </a:solidFill>
                <a:latin typeface="Neo Sans Pro Medium" panose="020B0604030504040204" pitchFamily="34" charset="-18"/>
              </a:defRPr>
            </a:lvl1pPr>
          </a:lstStyle>
          <a:p>
            <a:r>
              <a:rPr lang="pl-PL" dirty="0"/>
              <a:t>DZIĘKUJĘ!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FE3A7D5E-60F1-4732-9507-6BEFB295C07E}"/>
              </a:ext>
            </a:extLst>
          </p:cNvPr>
          <p:cNvGrpSpPr/>
          <p:nvPr userDrawn="1"/>
        </p:nvGrpSpPr>
        <p:grpSpPr>
          <a:xfrm>
            <a:off x="-9832" y="-5582"/>
            <a:ext cx="531042" cy="521210"/>
            <a:chOff x="-9832" y="-5582"/>
            <a:chExt cx="531042" cy="521210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E1EBF459-07BD-4DEC-9CDA-EFB8AE43F7F2}"/>
                </a:ext>
              </a:extLst>
            </p:cNvPr>
            <p:cNvSpPr/>
            <p:nvPr/>
          </p:nvSpPr>
          <p:spPr>
            <a:xfrm rot="5400000">
              <a:off x="-191381" y="175967"/>
              <a:ext cx="521210" cy="158112"/>
            </a:xfrm>
            <a:prstGeom prst="rect">
              <a:avLst/>
            </a:prstGeom>
            <a:solidFill>
              <a:srgbClr val="ED2F4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A361F73C-00C9-4F2D-93EF-F5236E833FA9}"/>
                </a:ext>
              </a:extLst>
            </p:cNvPr>
            <p:cNvSpPr/>
            <p:nvPr/>
          </p:nvSpPr>
          <p:spPr>
            <a:xfrm rot="10800000">
              <a:off x="0" y="-5582"/>
              <a:ext cx="521210" cy="158112"/>
            </a:xfrm>
            <a:prstGeom prst="rect">
              <a:avLst/>
            </a:prstGeom>
            <a:solidFill>
              <a:srgbClr val="ED2F4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BEEAB22E-F717-4EB4-9A7D-565A6B0632A2}"/>
              </a:ext>
            </a:extLst>
          </p:cNvPr>
          <p:cNvGrpSpPr/>
          <p:nvPr userDrawn="1"/>
        </p:nvGrpSpPr>
        <p:grpSpPr>
          <a:xfrm>
            <a:off x="595798" y="6257982"/>
            <a:ext cx="11042200" cy="544002"/>
            <a:chOff x="595798" y="6257982"/>
            <a:chExt cx="11042200" cy="544002"/>
          </a:xfrm>
        </p:grpSpPr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35739F98-5848-483D-9287-35D082C963A5}"/>
                </a:ext>
              </a:extLst>
            </p:cNvPr>
            <p:cNvSpPr txBox="1"/>
            <p:nvPr/>
          </p:nvSpPr>
          <p:spPr>
            <a:xfrm>
              <a:off x="595798" y="6419150"/>
              <a:ext cx="7711924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l-PL" sz="1200" dirty="0">
                  <a:solidFill>
                    <a:srgbClr val="C1C2C2"/>
                  </a:solidFill>
                </a:rPr>
                <a:t>www.grenton.pl</a:t>
              </a:r>
            </a:p>
          </p:txBody>
        </p:sp>
        <p:pic>
          <p:nvPicPr>
            <p:cNvPr id="21" name="Obraz 20">
              <a:extLst>
                <a:ext uri="{FF2B5EF4-FFF2-40B4-BE49-F238E27FC236}">
                  <a16:creationId xmlns:a16="http://schemas.microsoft.com/office/drawing/2014/main" id="{C4A7FF16-6693-4705-95C4-4C47650D8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4649" y="6257982"/>
              <a:ext cx="1153349" cy="544002"/>
            </a:xfrm>
            <a:prstGeom prst="rect">
              <a:avLst/>
            </a:prstGeom>
          </p:spPr>
        </p:pic>
        <p:cxnSp>
          <p:nvCxnSpPr>
            <p:cNvPr id="22" name="Łącznik prosty 21">
              <a:extLst>
                <a:ext uri="{FF2B5EF4-FFF2-40B4-BE49-F238E27FC236}">
                  <a16:creationId xmlns:a16="http://schemas.microsoft.com/office/drawing/2014/main" id="{D7A28402-EEF7-4655-BB0C-B1D12E8CD1FB}"/>
                </a:ext>
              </a:extLst>
            </p:cNvPr>
            <p:cNvCxnSpPr>
              <a:cxnSpLocks/>
            </p:cNvCxnSpPr>
            <p:nvPr/>
          </p:nvCxnSpPr>
          <p:spPr>
            <a:xfrm>
              <a:off x="673619" y="6357934"/>
              <a:ext cx="10801689" cy="0"/>
            </a:xfrm>
            <a:prstGeom prst="line">
              <a:avLst/>
            </a:prstGeom>
            <a:ln>
              <a:solidFill>
                <a:srgbClr val="C0C1C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9285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LLO THE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0FA4711-9A26-4300-8C1D-424699244E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31461" y="2710052"/>
            <a:ext cx="5157787" cy="48126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Imię Nazwisko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144B798-88DC-41ED-84FA-0318FB3E738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31460" y="3206356"/>
            <a:ext cx="5157787" cy="33989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>
                <a:solidFill>
                  <a:srgbClr val="686868"/>
                </a:solidFill>
                <a:latin typeface="Neo Sans Pro" panose="020B05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Stanowisko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77EE03E-3B2C-4C66-827A-8DC37549D56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531459" y="3546247"/>
            <a:ext cx="5157787" cy="96854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b="0">
                <a:solidFill>
                  <a:srgbClr val="ED2F48"/>
                </a:solidFill>
                <a:latin typeface="Neo Sans Pro" panose="020B05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Dane kontaktowe</a:t>
            </a:r>
            <a:endParaRPr lang="en-US" dirty="0"/>
          </a:p>
        </p:txBody>
      </p:sp>
      <p:sp>
        <p:nvSpPr>
          <p:cNvPr id="10" name="Symbol zastępczy obrazu 9">
            <a:extLst>
              <a:ext uri="{FF2B5EF4-FFF2-40B4-BE49-F238E27FC236}">
                <a16:creationId xmlns:a16="http://schemas.microsoft.com/office/drawing/2014/main" id="{0B99DECB-6E8A-411B-9E97-EBD7D5D365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74329" y="2208595"/>
            <a:ext cx="2440810" cy="2440810"/>
          </a:xfrm>
          <a:prstGeom prst="ellipse">
            <a:avLst/>
          </a:prstGeom>
          <a:noFill/>
          <a:ln w="47625">
            <a:solidFill>
              <a:srgbClr val="ED2F48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E7B5AF5-AA8B-40C7-A2EE-F3955FB241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1459" y="2088922"/>
            <a:ext cx="5914953" cy="61361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ED2F48"/>
                </a:solidFill>
                <a:latin typeface="Neo Sans Pro Medium" panose="020B0604030504040204" pitchFamily="34" charset="-18"/>
              </a:defRPr>
            </a:lvl1pPr>
          </a:lstStyle>
          <a:p>
            <a:r>
              <a:rPr lang="pl-PL" dirty="0"/>
              <a:t>DZIĘKUJĘ!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224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FDF4A39-FA55-4E32-9A6E-9F9F86BF1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947"/>
            <a:ext cx="10515600" cy="1464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AA046800-15D9-4E28-8F53-5B7A2D9D9590}"/>
              </a:ext>
            </a:extLst>
          </p:cNvPr>
          <p:cNvCxnSpPr>
            <a:cxnSpLocks/>
          </p:cNvCxnSpPr>
          <p:nvPr userDrawn="1"/>
        </p:nvCxnSpPr>
        <p:spPr>
          <a:xfrm>
            <a:off x="478800" y="360947"/>
            <a:ext cx="0" cy="583532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ymbol zastępczy daty 2">
            <a:extLst>
              <a:ext uri="{FF2B5EF4-FFF2-40B4-BE49-F238E27FC236}">
                <a16:creationId xmlns:a16="http://schemas.microsoft.com/office/drawing/2014/main" id="{BB7DED0A-4EC6-41F4-8328-29686696C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8400" y="6364800"/>
            <a:ext cx="1610030" cy="365125"/>
          </a:xfrm>
          <a:prstGeom prst="rect">
            <a:avLst/>
          </a:prstGeom>
        </p:spPr>
        <p:txBody>
          <a:bodyPr/>
          <a:lstStyle/>
          <a:p>
            <a:fld id="{5321603E-3143-4CEE-8079-7E4BD5BCDB9D}" type="datetime1">
              <a:rPr lang="en-US" smtClean="0"/>
              <a:t>12/15/2021</a:t>
            </a:fld>
            <a:endParaRPr lang="en-US"/>
          </a:p>
        </p:txBody>
      </p:sp>
      <p:sp>
        <p:nvSpPr>
          <p:cNvPr id="14" name="Symbol zastępczy stopki 3">
            <a:extLst>
              <a:ext uri="{FF2B5EF4-FFF2-40B4-BE49-F238E27FC236}">
                <a16:creationId xmlns:a16="http://schemas.microsoft.com/office/drawing/2014/main" id="{239EB99F-66C0-4574-9254-F3B7FE2D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8430" y="6364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Symbol zastępczy numeru slajdu 4">
            <a:extLst>
              <a:ext uri="{FF2B5EF4-FFF2-40B4-BE49-F238E27FC236}">
                <a16:creationId xmlns:a16="http://schemas.microsoft.com/office/drawing/2014/main" id="{752D7F06-ED40-4248-AEA0-E49444465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010" y="6364800"/>
            <a:ext cx="126592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530DC96C-E72B-4E49-8472-1B227DAB50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FAC1607-53B3-41A8-B257-762F93459F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6642" y="6239026"/>
            <a:ext cx="1339539" cy="62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7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daty 2">
            <a:extLst>
              <a:ext uri="{FF2B5EF4-FFF2-40B4-BE49-F238E27FC236}">
                <a16:creationId xmlns:a16="http://schemas.microsoft.com/office/drawing/2014/main" id="{EBDC263C-700D-48C9-8DEE-A9F0EF0B9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8400" y="6364800"/>
            <a:ext cx="1610030" cy="365125"/>
          </a:xfrm>
          <a:prstGeom prst="rect">
            <a:avLst/>
          </a:prstGeom>
        </p:spPr>
        <p:txBody>
          <a:bodyPr/>
          <a:lstStyle/>
          <a:p>
            <a:r>
              <a:rPr lang="pl-PL"/>
              <a:t>20/09/2019</a:t>
            </a:r>
            <a:endParaRPr lang="en-US"/>
          </a:p>
        </p:txBody>
      </p:sp>
      <p:sp>
        <p:nvSpPr>
          <p:cNvPr id="8" name="Symbol zastępczy stopki 3">
            <a:extLst>
              <a:ext uri="{FF2B5EF4-FFF2-40B4-BE49-F238E27FC236}">
                <a16:creationId xmlns:a16="http://schemas.microsoft.com/office/drawing/2014/main" id="{FA033551-613F-4053-9F1E-6E0F5C4AC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8430" y="63648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Symbol zastępczy numeru slajdu 4">
            <a:extLst>
              <a:ext uri="{FF2B5EF4-FFF2-40B4-BE49-F238E27FC236}">
                <a16:creationId xmlns:a16="http://schemas.microsoft.com/office/drawing/2014/main" id="{C95C999B-7AF9-4E23-B42A-446221704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010" y="6364800"/>
            <a:ext cx="1265925" cy="365125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Strona</a:t>
            </a:r>
            <a:r>
              <a:rPr lang="en-US"/>
              <a:t> </a:t>
            </a:r>
            <a:fld id="{530DC96C-E72B-4E49-8472-1B227DAB50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74E7FD3-D34E-40CE-9DD1-3E6DEB42F9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6642" y="6239026"/>
            <a:ext cx="1339539" cy="62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81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151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LLO THE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4E438EB6-302B-47C6-8423-5134482A04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r="40020" b="32770"/>
          <a:stretch/>
        </p:blipFill>
        <p:spPr>
          <a:xfrm>
            <a:off x="2844801" y="-5583"/>
            <a:ext cx="9347200" cy="6863583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0FA4711-9A26-4300-8C1D-424699244E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31461" y="2710052"/>
            <a:ext cx="5157787" cy="48126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Imię Nazwisko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144B798-88DC-41ED-84FA-0318FB3E738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31460" y="3206356"/>
            <a:ext cx="5157787" cy="33989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>
                <a:solidFill>
                  <a:srgbClr val="686868"/>
                </a:solidFill>
                <a:latin typeface="Neo Sans Pro" panose="020B05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Stanowisko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77EE03E-3B2C-4C66-827A-8DC37549D56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531459" y="3546247"/>
            <a:ext cx="5157787" cy="96854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b="0">
                <a:solidFill>
                  <a:srgbClr val="ED2F48"/>
                </a:solidFill>
                <a:latin typeface="Neo Sans Pro" panose="020B05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Dane kontaktowe</a:t>
            </a:r>
            <a:endParaRPr lang="en-US" dirty="0"/>
          </a:p>
        </p:txBody>
      </p:sp>
      <p:sp>
        <p:nvSpPr>
          <p:cNvPr id="10" name="Symbol zastępczy obrazu 9">
            <a:extLst>
              <a:ext uri="{FF2B5EF4-FFF2-40B4-BE49-F238E27FC236}">
                <a16:creationId xmlns:a16="http://schemas.microsoft.com/office/drawing/2014/main" id="{0B99DECB-6E8A-411B-9E97-EBD7D5D365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74329" y="2208595"/>
            <a:ext cx="2440810" cy="2440810"/>
          </a:xfrm>
          <a:prstGeom prst="ellipse">
            <a:avLst/>
          </a:prstGeom>
          <a:noFill/>
          <a:ln w="47625">
            <a:solidFill>
              <a:srgbClr val="ED2F48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E7B5AF5-AA8B-40C7-A2EE-F3955FB241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1459" y="2088922"/>
            <a:ext cx="5914953" cy="613610"/>
          </a:xfrm>
        </p:spPr>
        <p:txBody>
          <a:bodyPr anchor="b">
            <a:normAutofit/>
          </a:bodyPr>
          <a:lstStyle>
            <a:lvl1pPr algn="l">
              <a:defRPr sz="3200">
                <a:latin typeface="Neo Sans Pro Medium" panose="020B0604030504040204" pitchFamily="34" charset="-18"/>
              </a:defRPr>
            </a:lvl1pPr>
          </a:lstStyle>
          <a:p>
            <a:r>
              <a:rPr lang="pl-PL" dirty="0"/>
              <a:t>Dzień dobry!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FE3A7D5E-60F1-4732-9507-6BEFB295C07E}"/>
              </a:ext>
            </a:extLst>
          </p:cNvPr>
          <p:cNvGrpSpPr/>
          <p:nvPr userDrawn="1"/>
        </p:nvGrpSpPr>
        <p:grpSpPr>
          <a:xfrm>
            <a:off x="-9832" y="-5582"/>
            <a:ext cx="531042" cy="521210"/>
            <a:chOff x="-9832" y="-5582"/>
            <a:chExt cx="531042" cy="521210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E1EBF459-07BD-4DEC-9CDA-EFB8AE43F7F2}"/>
                </a:ext>
              </a:extLst>
            </p:cNvPr>
            <p:cNvSpPr/>
            <p:nvPr/>
          </p:nvSpPr>
          <p:spPr>
            <a:xfrm rot="5400000">
              <a:off x="-191381" y="175967"/>
              <a:ext cx="521210" cy="158112"/>
            </a:xfrm>
            <a:prstGeom prst="rect">
              <a:avLst/>
            </a:prstGeom>
            <a:solidFill>
              <a:srgbClr val="ED2F4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A361F73C-00C9-4F2D-93EF-F5236E833FA9}"/>
                </a:ext>
              </a:extLst>
            </p:cNvPr>
            <p:cNvSpPr/>
            <p:nvPr/>
          </p:nvSpPr>
          <p:spPr>
            <a:xfrm rot="10800000">
              <a:off x="0" y="-5582"/>
              <a:ext cx="521210" cy="158112"/>
            </a:xfrm>
            <a:prstGeom prst="rect">
              <a:avLst/>
            </a:prstGeom>
            <a:solidFill>
              <a:srgbClr val="ED2F4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BEEAB22E-F717-4EB4-9A7D-565A6B0632A2}"/>
              </a:ext>
            </a:extLst>
          </p:cNvPr>
          <p:cNvGrpSpPr/>
          <p:nvPr userDrawn="1"/>
        </p:nvGrpSpPr>
        <p:grpSpPr>
          <a:xfrm>
            <a:off x="595798" y="6257982"/>
            <a:ext cx="11042200" cy="544002"/>
            <a:chOff x="595798" y="6257982"/>
            <a:chExt cx="11042200" cy="544002"/>
          </a:xfrm>
        </p:grpSpPr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35739F98-5848-483D-9287-35D082C963A5}"/>
                </a:ext>
              </a:extLst>
            </p:cNvPr>
            <p:cNvSpPr txBox="1"/>
            <p:nvPr/>
          </p:nvSpPr>
          <p:spPr>
            <a:xfrm>
              <a:off x="595798" y="6419150"/>
              <a:ext cx="7711924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l-PL" sz="1200" dirty="0">
                  <a:solidFill>
                    <a:srgbClr val="C1C2C2"/>
                  </a:solidFill>
                </a:rPr>
                <a:t>www.grenton.pl</a:t>
              </a:r>
            </a:p>
          </p:txBody>
        </p:sp>
        <p:pic>
          <p:nvPicPr>
            <p:cNvPr id="21" name="Obraz 20">
              <a:extLst>
                <a:ext uri="{FF2B5EF4-FFF2-40B4-BE49-F238E27FC236}">
                  <a16:creationId xmlns:a16="http://schemas.microsoft.com/office/drawing/2014/main" id="{C4A7FF16-6693-4705-95C4-4C47650D8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4649" y="6257982"/>
              <a:ext cx="1153349" cy="544002"/>
            </a:xfrm>
            <a:prstGeom prst="rect">
              <a:avLst/>
            </a:prstGeom>
          </p:spPr>
        </p:pic>
        <p:cxnSp>
          <p:nvCxnSpPr>
            <p:cNvPr id="22" name="Łącznik prosty 21">
              <a:extLst>
                <a:ext uri="{FF2B5EF4-FFF2-40B4-BE49-F238E27FC236}">
                  <a16:creationId xmlns:a16="http://schemas.microsoft.com/office/drawing/2014/main" id="{D7A28402-EEF7-4655-BB0C-B1D12E8CD1FB}"/>
                </a:ext>
              </a:extLst>
            </p:cNvPr>
            <p:cNvCxnSpPr>
              <a:cxnSpLocks/>
            </p:cNvCxnSpPr>
            <p:nvPr/>
          </p:nvCxnSpPr>
          <p:spPr>
            <a:xfrm>
              <a:off x="673619" y="6357934"/>
              <a:ext cx="10801689" cy="0"/>
            </a:xfrm>
            <a:prstGeom prst="line">
              <a:avLst/>
            </a:prstGeom>
            <a:ln>
              <a:solidFill>
                <a:srgbClr val="C0C1C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4555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LLO THE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0FA4711-9A26-4300-8C1D-424699244E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31461" y="2710052"/>
            <a:ext cx="5157787" cy="48126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Imię Nazwisko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144B798-88DC-41ED-84FA-0318FB3E738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31460" y="3206356"/>
            <a:ext cx="5157787" cy="33989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>
                <a:solidFill>
                  <a:srgbClr val="686868"/>
                </a:solidFill>
                <a:latin typeface="Neo Sans Pro" panose="020B05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Stanowisko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77EE03E-3B2C-4C66-827A-8DC37549D56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531459" y="3546247"/>
            <a:ext cx="5157787" cy="96854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b="0">
                <a:solidFill>
                  <a:srgbClr val="ED2F48"/>
                </a:solidFill>
                <a:latin typeface="Neo Sans Pro" panose="020B05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Dane kontaktowe</a:t>
            </a:r>
            <a:endParaRPr lang="en-US" dirty="0"/>
          </a:p>
        </p:txBody>
      </p:sp>
      <p:sp>
        <p:nvSpPr>
          <p:cNvPr id="10" name="Symbol zastępczy obrazu 9">
            <a:extLst>
              <a:ext uri="{FF2B5EF4-FFF2-40B4-BE49-F238E27FC236}">
                <a16:creationId xmlns:a16="http://schemas.microsoft.com/office/drawing/2014/main" id="{0B99DECB-6E8A-411B-9E97-EBD7D5D365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74329" y="2208595"/>
            <a:ext cx="2440810" cy="2440810"/>
          </a:xfrm>
          <a:prstGeom prst="ellipse">
            <a:avLst/>
          </a:prstGeom>
          <a:noFill/>
          <a:ln w="47625">
            <a:solidFill>
              <a:srgbClr val="ED2F48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E7B5AF5-AA8B-40C7-A2EE-F3955FB241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1459" y="2088922"/>
            <a:ext cx="5914953" cy="613610"/>
          </a:xfrm>
        </p:spPr>
        <p:txBody>
          <a:bodyPr anchor="b">
            <a:normAutofit/>
          </a:bodyPr>
          <a:lstStyle>
            <a:lvl1pPr algn="l">
              <a:defRPr sz="3200">
                <a:latin typeface="Neo Sans Pro Medium" panose="020B0604030504040204" pitchFamily="34" charset="-18"/>
              </a:defRPr>
            </a:lvl1pPr>
          </a:lstStyle>
          <a:p>
            <a:r>
              <a:rPr lang="pl-PL" dirty="0"/>
              <a:t>Dzień dobry!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909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obiekt na zewnątrz, sieć&#10;&#10;Opis wygenerowany automatycznie">
            <a:extLst>
              <a:ext uri="{FF2B5EF4-FFF2-40B4-BE49-F238E27FC236}">
                <a16:creationId xmlns:a16="http://schemas.microsoft.com/office/drawing/2014/main" id="{EC5206A9-41EF-442B-9FF7-637EA3162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78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409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D635A020-DF94-4AF3-8059-DE9DA2BB6C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r="40020" b="32770"/>
          <a:stretch/>
        </p:blipFill>
        <p:spPr>
          <a:xfrm>
            <a:off x="2844801" y="-5583"/>
            <a:ext cx="9347200" cy="6863583"/>
          </a:xfrm>
          <a:prstGeom prst="rect">
            <a:avLst/>
          </a:prstGeom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CDAFD469-A4CF-4EDD-B8AC-BC38CAF86E68}"/>
              </a:ext>
            </a:extLst>
          </p:cNvPr>
          <p:cNvGrpSpPr/>
          <p:nvPr userDrawn="1"/>
        </p:nvGrpSpPr>
        <p:grpSpPr>
          <a:xfrm>
            <a:off x="-9832" y="-5582"/>
            <a:ext cx="531042" cy="521210"/>
            <a:chOff x="-9832" y="-5582"/>
            <a:chExt cx="531042" cy="521210"/>
          </a:xfrm>
        </p:grpSpPr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471D01F4-E836-4E19-BEA2-69F3C12EA47A}"/>
                </a:ext>
              </a:extLst>
            </p:cNvPr>
            <p:cNvSpPr/>
            <p:nvPr/>
          </p:nvSpPr>
          <p:spPr>
            <a:xfrm rot="5400000">
              <a:off x="-191381" y="175967"/>
              <a:ext cx="521210" cy="158112"/>
            </a:xfrm>
            <a:prstGeom prst="rect">
              <a:avLst/>
            </a:prstGeom>
            <a:solidFill>
              <a:srgbClr val="ED2F4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CDF997BF-2FD6-4F08-985A-181CDC3B927D}"/>
                </a:ext>
              </a:extLst>
            </p:cNvPr>
            <p:cNvSpPr/>
            <p:nvPr/>
          </p:nvSpPr>
          <p:spPr>
            <a:xfrm rot="10800000">
              <a:off x="0" y="-5582"/>
              <a:ext cx="521210" cy="158112"/>
            </a:xfrm>
            <a:prstGeom prst="rect">
              <a:avLst/>
            </a:prstGeom>
            <a:solidFill>
              <a:srgbClr val="ED2F4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66B8C004-CB34-4400-A7B0-53337D82A2D8}"/>
              </a:ext>
            </a:extLst>
          </p:cNvPr>
          <p:cNvGrpSpPr/>
          <p:nvPr userDrawn="1"/>
        </p:nvGrpSpPr>
        <p:grpSpPr>
          <a:xfrm>
            <a:off x="595798" y="6257982"/>
            <a:ext cx="11042200" cy="544002"/>
            <a:chOff x="595798" y="6257982"/>
            <a:chExt cx="11042200" cy="544002"/>
          </a:xfrm>
        </p:grpSpPr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624FF083-89C9-41DF-83AC-81D15DE7DB42}"/>
                </a:ext>
              </a:extLst>
            </p:cNvPr>
            <p:cNvSpPr txBox="1"/>
            <p:nvPr/>
          </p:nvSpPr>
          <p:spPr>
            <a:xfrm>
              <a:off x="595798" y="6419150"/>
              <a:ext cx="7711924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l-PL" sz="1200" dirty="0">
                  <a:solidFill>
                    <a:srgbClr val="C1C2C2"/>
                  </a:solidFill>
                </a:rPr>
                <a:t>www.grenton.pl</a:t>
              </a:r>
            </a:p>
          </p:txBody>
        </p:sp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A3AAD063-741D-4AE6-8141-07128724F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4649" y="6257982"/>
              <a:ext cx="1153349" cy="544002"/>
            </a:xfrm>
            <a:prstGeom prst="rect">
              <a:avLst/>
            </a:prstGeom>
          </p:spPr>
        </p:pic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B1F6F68C-4F07-41AA-BADF-5FA6D2C98BA6}"/>
                </a:ext>
              </a:extLst>
            </p:cNvPr>
            <p:cNvCxnSpPr>
              <a:cxnSpLocks/>
            </p:cNvCxnSpPr>
            <p:nvPr/>
          </p:nvCxnSpPr>
          <p:spPr>
            <a:xfrm>
              <a:off x="673619" y="6357934"/>
              <a:ext cx="10801689" cy="0"/>
            </a:xfrm>
            <a:prstGeom prst="line">
              <a:avLst/>
            </a:prstGeom>
            <a:ln>
              <a:solidFill>
                <a:srgbClr val="C0C1C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ytuł 4">
            <a:extLst>
              <a:ext uri="{FF2B5EF4-FFF2-40B4-BE49-F238E27FC236}">
                <a16:creationId xmlns:a16="http://schemas.microsoft.com/office/drawing/2014/main" id="{3EF50DB6-187B-4EFA-A924-9F87A801A585}"/>
              </a:ext>
            </a:extLst>
          </p:cNvPr>
          <p:cNvSpPr txBox="1">
            <a:spLocks/>
          </p:cNvSpPr>
          <p:nvPr userDrawn="1"/>
        </p:nvSpPr>
        <p:spPr>
          <a:xfrm>
            <a:off x="595797" y="603315"/>
            <a:ext cx="5390224" cy="10863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rgbClr val="ED2F48"/>
                </a:solidFill>
                <a:effectLst/>
                <a:latin typeface="Neo Sans Pro" panose="020B0504030504040204" pitchFamily="34" charset="0"/>
                <a:ea typeface="+mj-ea"/>
                <a:cs typeface="+mj-cs"/>
              </a:defRPr>
            </a:lvl1pPr>
          </a:lstStyle>
          <a:p>
            <a:endParaRPr lang="pl-PL" sz="3200" b="0" dirty="0">
              <a:solidFill>
                <a:srgbClr val="353939"/>
              </a:solidFill>
              <a:latin typeface="Neo Sans Pro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EC15343-10DF-4599-A88C-0AA0B6958452}"/>
              </a:ext>
            </a:extLst>
          </p:cNvPr>
          <p:cNvSpPr txBox="1"/>
          <p:nvPr userDrawn="1"/>
        </p:nvSpPr>
        <p:spPr>
          <a:xfrm>
            <a:off x="595798" y="1644256"/>
            <a:ext cx="6428245" cy="4448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353939"/>
              </a:solidFill>
              <a:effectLst/>
              <a:uLnTx/>
              <a:uFillTx/>
              <a:latin typeface="Neo Sans Pro Light" panose="020B0304030504040204" pitchFamily="34" charset="-18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10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1E49E784-B3A2-4559-9528-9B900A048B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754" y="6222124"/>
            <a:ext cx="1175408" cy="55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71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A8061C18-CE32-45A0-9587-D513CFC95D87}"/>
              </a:ext>
            </a:extLst>
          </p:cNvPr>
          <p:cNvGrpSpPr/>
          <p:nvPr userDrawn="1"/>
        </p:nvGrpSpPr>
        <p:grpSpPr>
          <a:xfrm>
            <a:off x="-9832" y="-5582"/>
            <a:ext cx="531042" cy="521210"/>
            <a:chOff x="-9832" y="-5582"/>
            <a:chExt cx="531042" cy="521210"/>
          </a:xfrm>
        </p:grpSpPr>
        <p:sp>
          <p:nvSpPr>
            <p:cNvPr id="3" name="Prostokąt 2">
              <a:extLst>
                <a:ext uri="{FF2B5EF4-FFF2-40B4-BE49-F238E27FC236}">
                  <a16:creationId xmlns:a16="http://schemas.microsoft.com/office/drawing/2014/main" id="{E1057C71-0181-4126-B1D5-9189D15252BC}"/>
                </a:ext>
              </a:extLst>
            </p:cNvPr>
            <p:cNvSpPr/>
            <p:nvPr/>
          </p:nvSpPr>
          <p:spPr>
            <a:xfrm rot="5400000">
              <a:off x="-191381" y="175967"/>
              <a:ext cx="521210" cy="158112"/>
            </a:xfrm>
            <a:prstGeom prst="rect">
              <a:avLst/>
            </a:prstGeom>
            <a:solidFill>
              <a:srgbClr val="ED2F4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3DD9B56C-825C-4A7C-82E5-A103FBB1FF08}"/>
                </a:ext>
              </a:extLst>
            </p:cNvPr>
            <p:cNvSpPr/>
            <p:nvPr/>
          </p:nvSpPr>
          <p:spPr>
            <a:xfrm rot="10800000">
              <a:off x="0" y="-5582"/>
              <a:ext cx="521210" cy="158112"/>
            </a:xfrm>
            <a:prstGeom prst="rect">
              <a:avLst/>
            </a:prstGeom>
            <a:solidFill>
              <a:srgbClr val="ED2F4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12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99D366C2-9AB5-42C0-8A9C-1585CFDA94CC}"/>
              </a:ext>
            </a:extLst>
          </p:cNvPr>
          <p:cNvGrpSpPr/>
          <p:nvPr userDrawn="1"/>
        </p:nvGrpSpPr>
        <p:grpSpPr>
          <a:xfrm>
            <a:off x="595798" y="6257982"/>
            <a:ext cx="11042200" cy="544002"/>
            <a:chOff x="595798" y="6257982"/>
            <a:chExt cx="11042200" cy="544002"/>
          </a:xfrm>
        </p:grpSpPr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35812633-43EA-4DAE-8215-B0B7168D575E}"/>
                </a:ext>
              </a:extLst>
            </p:cNvPr>
            <p:cNvSpPr txBox="1"/>
            <p:nvPr/>
          </p:nvSpPr>
          <p:spPr>
            <a:xfrm>
              <a:off x="595798" y="6419150"/>
              <a:ext cx="7711924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l-PL" sz="1200" dirty="0">
                  <a:solidFill>
                    <a:srgbClr val="C1C2C2"/>
                  </a:solidFill>
                </a:rPr>
                <a:t>www.grenton.pl</a:t>
              </a:r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A0A37E79-E524-49D3-9378-C6A01FD45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4649" y="6257982"/>
              <a:ext cx="1153349" cy="544002"/>
            </a:xfrm>
            <a:prstGeom prst="rect">
              <a:avLst/>
            </a:prstGeom>
          </p:spPr>
        </p:pic>
        <p:cxnSp>
          <p:nvCxnSpPr>
            <p:cNvPr id="5" name="Łącznik prosty 4">
              <a:extLst>
                <a:ext uri="{FF2B5EF4-FFF2-40B4-BE49-F238E27FC236}">
                  <a16:creationId xmlns:a16="http://schemas.microsoft.com/office/drawing/2014/main" id="{F079AEA2-6336-49DF-BA28-6956AD125ED6}"/>
                </a:ext>
              </a:extLst>
            </p:cNvPr>
            <p:cNvCxnSpPr>
              <a:cxnSpLocks/>
            </p:cNvCxnSpPr>
            <p:nvPr/>
          </p:nvCxnSpPr>
          <p:spPr>
            <a:xfrm>
              <a:off x="673619" y="6357934"/>
              <a:ext cx="10801689" cy="0"/>
            </a:xfrm>
            <a:prstGeom prst="line">
              <a:avLst/>
            </a:prstGeom>
            <a:ln>
              <a:solidFill>
                <a:srgbClr val="C0C1C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7356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7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1" r:id="rId2"/>
    <p:sldLayoutId id="2147484068" r:id="rId3"/>
    <p:sldLayoutId id="2147484064" r:id="rId4"/>
    <p:sldLayoutId id="2147484065" r:id="rId5"/>
    <p:sldLayoutId id="2147484038" r:id="rId6"/>
    <p:sldLayoutId id="2147484042" r:id="rId7"/>
    <p:sldLayoutId id="2147484069" r:id="rId8"/>
    <p:sldLayoutId id="2147484070" r:id="rId9"/>
    <p:sldLayoutId id="2147484071" r:id="rId10"/>
    <p:sldLayoutId id="2147484072" r:id="rId11"/>
    <p:sldLayoutId id="2147483892" r:id="rId12"/>
    <p:sldLayoutId id="2147484063" r:id="rId13"/>
    <p:sldLayoutId id="2147484067" r:id="rId14"/>
    <p:sldLayoutId id="2147484073" r:id="rId15"/>
    <p:sldLayoutId id="2147484074" r:id="rId16"/>
    <p:sldLayoutId id="214748407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7.jpeg"/><Relationship Id="rId7" Type="http://schemas.openxmlformats.org/officeDocument/2006/relationships/image" Target="../media/image9.png"/><Relationship Id="rId12" Type="http://schemas.openxmlformats.org/officeDocument/2006/relationships/image" Target="../media/image55.pn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jpe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8.jpe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10.jfif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jf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jpg"/><Relationship Id="rId5" Type="http://schemas.openxmlformats.org/officeDocument/2006/relationships/image" Target="../media/image2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1.jfif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f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2">
            <a:extLst>
              <a:ext uri="{FF2B5EF4-FFF2-40B4-BE49-F238E27FC236}">
                <a16:creationId xmlns:a16="http://schemas.microsoft.com/office/drawing/2014/main" id="{9C0E1AB0-7A96-4035-AEEA-D2C0F3318191}"/>
              </a:ext>
            </a:extLst>
          </p:cNvPr>
          <p:cNvSpPr txBox="1">
            <a:spLocks/>
          </p:cNvSpPr>
          <p:nvPr/>
        </p:nvSpPr>
        <p:spPr>
          <a:xfrm>
            <a:off x="572651" y="1195462"/>
            <a:ext cx="4863170" cy="2747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ED2F48"/>
                </a:solidFill>
                <a:latin typeface="Neo Sans Pro Medium" panose="020B0604030504040204" pitchFamily="34" charset="-18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000" b="1" i="0" u="none" strike="noStrike" kern="1200" cap="none" spc="0" normalizeH="0" baseline="0" dirty="0">
                <a:ln>
                  <a:noFill/>
                </a:ln>
                <a:solidFill>
                  <a:srgbClr val="353939"/>
                </a:solidFill>
                <a:effectLst/>
                <a:uLnTx/>
                <a:uFillTx/>
                <a:latin typeface="Neo Sans Pro"/>
                <a:ea typeface="+mj-ea"/>
                <a:cs typeface="+mj-cs"/>
              </a:rPr>
              <a:t>Przyszłość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5000" dirty="0">
                <a:solidFill>
                  <a:srgbClr val="353939"/>
                </a:solidFill>
                <a:latin typeface="Neo Sans Pro"/>
              </a:rPr>
              <a:t>jest teraz!</a:t>
            </a:r>
            <a:endParaRPr kumimoji="0" lang="en-US" sz="5000" b="1" i="0" u="none" strike="noStrike" kern="1200" cap="none" spc="0" normalizeH="0" baseline="0" dirty="0">
              <a:ln>
                <a:noFill/>
              </a:ln>
              <a:solidFill>
                <a:srgbClr val="353939"/>
              </a:solidFill>
              <a:effectLst/>
              <a:uLnTx/>
              <a:uFillTx/>
              <a:latin typeface="Neo Sans Pro"/>
              <a:ea typeface="+mj-ea"/>
              <a:cs typeface="+mj-cs"/>
            </a:endParaRPr>
          </a:p>
        </p:txBody>
      </p:sp>
      <p:sp>
        <p:nvSpPr>
          <p:cNvPr id="4" name="Podtytuł 23">
            <a:extLst>
              <a:ext uri="{FF2B5EF4-FFF2-40B4-BE49-F238E27FC236}">
                <a16:creationId xmlns:a16="http://schemas.microsoft.com/office/drawing/2014/main" id="{95438BCA-0309-4DC5-800D-84E6280E6DE6}"/>
              </a:ext>
            </a:extLst>
          </p:cNvPr>
          <p:cNvSpPr txBox="1">
            <a:spLocks/>
          </p:cNvSpPr>
          <p:nvPr/>
        </p:nvSpPr>
        <p:spPr>
          <a:xfrm>
            <a:off x="572651" y="4480218"/>
            <a:ext cx="4397812" cy="2125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rgbClr val="353939"/>
                </a:solidFill>
                <a:latin typeface="Neo Sans Pro" panose="020B0504030504040204" pitchFamily="34" charset="-18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rgbClr val="353939"/>
                </a:solidFill>
                <a:latin typeface="Neo Sans Pro" panose="020B0504030504040204" pitchFamily="34" charset="-18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rgbClr val="353939"/>
                </a:solidFill>
                <a:latin typeface="Neo Sans Pro" panose="020B0504030504040204" pitchFamily="34" charset="-18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353939"/>
                </a:solidFill>
                <a:latin typeface="Neo Sans Pro" panose="020B0504030504040204" pitchFamily="34" charset="-18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353939"/>
                </a:solidFill>
                <a:latin typeface="Neo Sans Pro" panose="020B0504030504040204" pitchFamily="34" charset="-18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pl-PL" dirty="0">
                <a:latin typeface="Neo Sans Pro Light" panose="020B0304030504040204" pitchFamily="34" charset="-18"/>
              </a:rPr>
              <a:t>Nie przeocz innowacji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pl-PL" dirty="0">
                <a:latin typeface="Neo Sans Pro Light" panose="020B0304030504040204" pitchFamily="34" charset="-18"/>
              </a:rPr>
              <a:t>w architekturze.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3D7DB0D-98BC-4DCB-ADFF-7E27F048E547}"/>
              </a:ext>
            </a:extLst>
          </p:cNvPr>
          <p:cNvSpPr txBox="1"/>
          <p:nvPr/>
        </p:nvSpPr>
        <p:spPr>
          <a:xfrm>
            <a:off x="572652" y="6380253"/>
            <a:ext cx="42048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rgbClr val="C0C1C1"/>
                </a:solidFill>
                <a:latin typeface="+mj-lt"/>
              </a:rPr>
              <a:t>Kraków, 15.12.2021 r.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6777BB-B99C-4173-BA62-8531A6139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63" y="0"/>
            <a:ext cx="7221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357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00BCA9F8-9C67-4632-96F2-7F369EF09669}"/>
              </a:ext>
            </a:extLst>
          </p:cNvPr>
          <p:cNvGrpSpPr/>
          <p:nvPr/>
        </p:nvGrpSpPr>
        <p:grpSpPr>
          <a:xfrm>
            <a:off x="595798" y="6257982"/>
            <a:ext cx="11042200" cy="544002"/>
            <a:chOff x="595798" y="6257982"/>
            <a:chExt cx="11042200" cy="544002"/>
          </a:xfrm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232C4DCA-FD56-4AF7-92E2-D8D3935A9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4649" y="6257982"/>
              <a:ext cx="1153349" cy="544002"/>
            </a:xfrm>
            <a:prstGeom prst="rect">
              <a:avLst/>
            </a:prstGeom>
          </p:spPr>
        </p:pic>
        <p:cxnSp>
          <p:nvCxnSpPr>
            <p:cNvPr id="4" name="Łącznik prosty 3">
              <a:extLst>
                <a:ext uri="{FF2B5EF4-FFF2-40B4-BE49-F238E27FC236}">
                  <a16:creationId xmlns:a16="http://schemas.microsoft.com/office/drawing/2014/main" id="{347C569C-8242-4B28-8519-AC2AD370D5B1}"/>
                </a:ext>
              </a:extLst>
            </p:cNvPr>
            <p:cNvCxnSpPr>
              <a:cxnSpLocks/>
            </p:cNvCxnSpPr>
            <p:nvPr/>
          </p:nvCxnSpPr>
          <p:spPr>
            <a:xfrm>
              <a:off x="673619" y="6357934"/>
              <a:ext cx="10801689" cy="0"/>
            </a:xfrm>
            <a:prstGeom prst="line">
              <a:avLst/>
            </a:prstGeom>
            <a:noFill/>
            <a:ln w="6350" cap="flat" cmpd="sng" algn="ctr">
              <a:solidFill>
                <a:srgbClr val="C0C1C1"/>
              </a:solidFill>
              <a:prstDash val="solid"/>
              <a:miter lim="800000"/>
            </a:ln>
            <a:effectLst/>
          </p:spPr>
        </p:cxnSp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D0333835-EDFD-49F8-9665-92E5FBFDCB6C}"/>
                </a:ext>
              </a:extLst>
            </p:cNvPr>
            <p:cNvSpPr txBox="1"/>
            <p:nvPr/>
          </p:nvSpPr>
          <p:spPr>
            <a:xfrm>
              <a:off x="595798" y="6419150"/>
              <a:ext cx="7711924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1C2C2"/>
                  </a:solidFill>
                  <a:effectLst/>
                  <a:uLnTx/>
                  <a:uFillTx/>
                  <a:latin typeface="Neo Sans Pro"/>
                </a:rPr>
                <a:t>www.grenton.</a:t>
              </a:r>
              <a:r>
                <a:rPr lang="pl-PL" sz="1200" kern="0" dirty="0" err="1">
                  <a:solidFill>
                    <a:srgbClr val="C1C2C2"/>
                  </a:solidFill>
                  <a:latin typeface="Neo Sans Pro"/>
                </a:rPr>
                <a:t>pl</a:t>
              </a:r>
              <a:endPara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C1C2C2"/>
                </a:solidFill>
                <a:effectLst/>
                <a:uLnTx/>
                <a:uFillTx/>
                <a:latin typeface="Neo Sans Pro"/>
              </a:endParaRPr>
            </a:p>
          </p:txBody>
        </p:sp>
      </p:grpSp>
      <p:sp>
        <p:nvSpPr>
          <p:cNvPr id="10" name="Tytuł 4">
            <a:extLst>
              <a:ext uri="{FF2B5EF4-FFF2-40B4-BE49-F238E27FC236}">
                <a16:creationId xmlns:a16="http://schemas.microsoft.com/office/drawing/2014/main" id="{24F29137-1A62-41EA-9FDD-ECBDC109F0D0}"/>
              </a:ext>
            </a:extLst>
          </p:cNvPr>
          <p:cNvSpPr txBox="1">
            <a:spLocks/>
          </p:cNvSpPr>
          <p:nvPr/>
        </p:nvSpPr>
        <p:spPr>
          <a:xfrm>
            <a:off x="595798" y="676154"/>
            <a:ext cx="5500202" cy="11252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ED2F48"/>
                </a:solidFill>
                <a:latin typeface="Neo Sans Pro" panose="020B0504030504040204" pitchFamily="34" charset="-18"/>
                <a:ea typeface="+mj-ea"/>
                <a:cs typeface="+mj-cs"/>
              </a:defRPr>
            </a:lvl1pPr>
          </a:lstStyle>
          <a:p>
            <a:r>
              <a:rPr lang="pl-PL" sz="3200" b="0" dirty="0">
                <a:solidFill>
                  <a:srgbClr val="353939"/>
                </a:solidFill>
                <a:latin typeface="Neo Sans Pro"/>
                <a:ea typeface="Times New Roman" panose="02020603050405020304" pitchFamily="18" charset="0"/>
                <a:cs typeface="Tahoma" panose="020B0604030504040204" pitchFamily="34" charset="0"/>
              </a:rPr>
              <a:t>Aplikacja mobilna </a:t>
            </a:r>
            <a:r>
              <a:rPr lang="en-US" sz="3200" b="0" dirty="0">
                <a:solidFill>
                  <a:srgbClr val="353939"/>
                </a:solidFill>
                <a:latin typeface="Neo Sans Pro"/>
                <a:ea typeface="Times New Roman" panose="02020603050405020304" pitchFamily="18" charset="0"/>
                <a:cs typeface="Tahoma" panose="020B0604030504040204" pitchFamily="34" charset="0"/>
              </a:rPr>
              <a:t>myGrenton </a:t>
            </a:r>
          </a:p>
        </p:txBody>
      </p:sp>
      <p:pic>
        <p:nvPicPr>
          <p:cNvPr id="12" name="Obraz 11" descr="Obraz zawierający tekst, wewnątrz, osoba, drukarka&#10;&#10;Opis wygenerowany automatycznie">
            <a:extLst>
              <a:ext uri="{FF2B5EF4-FFF2-40B4-BE49-F238E27FC236}">
                <a16:creationId xmlns:a16="http://schemas.microsoft.com/office/drawing/2014/main" id="{B1877146-A3ED-4B37-928B-A54FFED82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98" y="1434295"/>
            <a:ext cx="4391541" cy="4479587"/>
          </a:xfrm>
          <a:prstGeom prst="rect">
            <a:avLst/>
          </a:prstGeom>
        </p:spPr>
      </p:pic>
      <p:pic>
        <p:nvPicPr>
          <p:cNvPr id="14" name="Obraz 13" descr="Obraz zawierający tekst, osoba, wewnątrz&#10;&#10;Opis wygenerowany automatycznie">
            <a:extLst>
              <a:ext uri="{FF2B5EF4-FFF2-40B4-BE49-F238E27FC236}">
                <a16:creationId xmlns:a16="http://schemas.microsoft.com/office/drawing/2014/main" id="{DD3722F3-71DB-4F26-98F4-A027A9C8E0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34" y="1450875"/>
            <a:ext cx="6689680" cy="446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15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3C5D4B4-ED91-423D-B801-12AECB9739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r="40020" b="32770"/>
          <a:stretch/>
        </p:blipFill>
        <p:spPr>
          <a:xfrm>
            <a:off x="2897951" y="0"/>
            <a:ext cx="9347200" cy="6863583"/>
          </a:xfrm>
          <a:prstGeom prst="rect">
            <a:avLst/>
          </a:prstGeom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07B773C4-FB23-4156-A221-DC033482F30F}"/>
              </a:ext>
            </a:extLst>
          </p:cNvPr>
          <p:cNvGrpSpPr/>
          <p:nvPr/>
        </p:nvGrpSpPr>
        <p:grpSpPr>
          <a:xfrm>
            <a:off x="-9832" y="-5582"/>
            <a:ext cx="531042" cy="521210"/>
            <a:chOff x="-9832" y="-5582"/>
            <a:chExt cx="531042" cy="521210"/>
          </a:xfrm>
          <a:solidFill>
            <a:srgbClr val="ED2F48"/>
          </a:solidFill>
        </p:grpSpPr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45BC7B3E-472E-4921-9423-71E081FCA788}"/>
                </a:ext>
              </a:extLst>
            </p:cNvPr>
            <p:cNvSpPr/>
            <p:nvPr/>
          </p:nvSpPr>
          <p:spPr>
            <a:xfrm rot="5400000">
              <a:off x="-191381" y="175967"/>
              <a:ext cx="521210" cy="1581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ED2F48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0D990050-7806-49E1-9605-A30F67934E20}"/>
                </a:ext>
              </a:extLst>
            </p:cNvPr>
            <p:cNvSpPr/>
            <p:nvPr/>
          </p:nvSpPr>
          <p:spPr>
            <a:xfrm rot="10800000">
              <a:off x="0" y="-5582"/>
              <a:ext cx="521210" cy="1581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ED2F48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</p:grpSp>
      <p:sp>
        <p:nvSpPr>
          <p:cNvPr id="9" name="Tytuł 4">
            <a:extLst>
              <a:ext uri="{FF2B5EF4-FFF2-40B4-BE49-F238E27FC236}">
                <a16:creationId xmlns:a16="http://schemas.microsoft.com/office/drawing/2014/main" id="{4A638173-E425-423A-B0F1-0EFCB98D96E5}"/>
              </a:ext>
            </a:extLst>
          </p:cNvPr>
          <p:cNvSpPr txBox="1">
            <a:spLocks/>
          </p:cNvSpPr>
          <p:nvPr/>
        </p:nvSpPr>
        <p:spPr>
          <a:xfrm>
            <a:off x="595798" y="642976"/>
            <a:ext cx="7049340" cy="10198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rgbClr val="ED2F48"/>
                </a:solidFill>
                <a:effectLst/>
                <a:latin typeface="Neo Sans Pro" panose="020B050403050404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100" b="0" i="0" u="none" strike="noStrike" kern="1200" cap="none" spc="0" normalizeH="0" baseline="0" noProof="0" dirty="0">
                <a:ln>
                  <a:noFill/>
                </a:ln>
                <a:solidFill>
                  <a:srgbClr val="353939"/>
                </a:solidFill>
                <a:effectLst/>
                <a:uLnTx/>
                <a:uFillTx/>
                <a:latin typeface="Neo Sans Pro"/>
                <a:ea typeface="+mj-ea"/>
                <a:cs typeface="+mj-cs"/>
              </a:rPr>
              <a:t>Aplikacja mobilna myGrenton przykładowe sceny</a:t>
            </a:r>
          </a:p>
        </p:txBody>
      </p:sp>
      <p:sp>
        <p:nvSpPr>
          <p:cNvPr id="13" name="Tytuł 4">
            <a:extLst>
              <a:ext uri="{FF2B5EF4-FFF2-40B4-BE49-F238E27FC236}">
                <a16:creationId xmlns:a16="http://schemas.microsoft.com/office/drawing/2014/main" id="{CF1C440D-3260-4360-9AF8-B84B121464B8}"/>
              </a:ext>
            </a:extLst>
          </p:cNvPr>
          <p:cNvSpPr txBox="1">
            <a:spLocks/>
          </p:cNvSpPr>
          <p:nvPr/>
        </p:nvSpPr>
        <p:spPr>
          <a:xfrm>
            <a:off x="8319400" y="5652379"/>
            <a:ext cx="3062975" cy="5440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rgbClr val="ED2F48"/>
                </a:solidFill>
                <a:effectLst/>
                <a:latin typeface="Neo Sans Pro" panose="020B050403050404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0" dirty="0">
                <a:solidFill>
                  <a:srgbClr val="353939"/>
                </a:solidFill>
                <a:latin typeface="Neo Sans Pro Light" panose="020B0304030504040204" pitchFamily="34" charset="-18"/>
              </a:rPr>
              <a:t>personalizowana scena „wakacje”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353939"/>
              </a:solidFill>
              <a:effectLst/>
              <a:uLnTx/>
              <a:uFillTx/>
              <a:latin typeface="Neo Sans Pro Light" panose="020B0304030504040204" pitchFamily="34" charset="-18"/>
            </a:endParaRPr>
          </a:p>
        </p:txBody>
      </p:sp>
      <p:sp>
        <p:nvSpPr>
          <p:cNvPr id="17" name="Tytuł 4">
            <a:extLst>
              <a:ext uri="{FF2B5EF4-FFF2-40B4-BE49-F238E27FC236}">
                <a16:creationId xmlns:a16="http://schemas.microsoft.com/office/drawing/2014/main" id="{D1A48F36-3B87-4CF5-ACB7-37B14A98280B}"/>
              </a:ext>
            </a:extLst>
          </p:cNvPr>
          <p:cNvSpPr txBox="1">
            <a:spLocks/>
          </p:cNvSpPr>
          <p:nvPr/>
        </p:nvSpPr>
        <p:spPr>
          <a:xfrm>
            <a:off x="4724400" y="5637643"/>
            <a:ext cx="3143250" cy="5773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rgbClr val="ED2F48"/>
                </a:solidFill>
                <a:effectLst/>
                <a:latin typeface="Neo Sans Pro" panose="020B050403050404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0" dirty="0">
                <a:solidFill>
                  <a:srgbClr val="353939"/>
                </a:solidFill>
                <a:latin typeface="Neo Sans Pro Light" panose="020B0304030504040204" pitchFamily="34" charset="-18"/>
              </a:rPr>
              <a:t>p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353939"/>
                </a:solidFill>
                <a:effectLst/>
                <a:uLnTx/>
                <a:uFillTx/>
                <a:latin typeface="Neo Sans Pro Light" panose="020B0304030504040204" pitchFamily="34" charset="-18"/>
              </a:rPr>
              <a:t>ersonalizowana scena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353939"/>
                </a:solidFill>
                <a:effectLst/>
                <a:uLnTx/>
                <a:uFillTx/>
                <a:latin typeface="Neo Sans Pro Light" panose="020B0304030504040204" pitchFamily="34" charset="-18"/>
              </a:rPr>
              <a:t> „oświetlenie nocne”</a:t>
            </a:r>
          </a:p>
        </p:txBody>
      </p:sp>
      <p:sp>
        <p:nvSpPr>
          <p:cNvPr id="20" name="Tytuł 4">
            <a:extLst>
              <a:ext uri="{FF2B5EF4-FFF2-40B4-BE49-F238E27FC236}">
                <a16:creationId xmlns:a16="http://schemas.microsoft.com/office/drawing/2014/main" id="{DABA223D-2E0F-40C1-B041-3736BA388B5B}"/>
              </a:ext>
            </a:extLst>
          </p:cNvPr>
          <p:cNvSpPr txBox="1">
            <a:spLocks/>
          </p:cNvSpPr>
          <p:nvPr/>
        </p:nvSpPr>
        <p:spPr>
          <a:xfrm>
            <a:off x="1129400" y="5624045"/>
            <a:ext cx="3143250" cy="4532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rgbClr val="ED2F48"/>
                </a:solidFill>
                <a:effectLst/>
                <a:latin typeface="Neo Sans Pro" panose="020B050403050404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0" dirty="0">
                <a:solidFill>
                  <a:srgbClr val="353939"/>
                </a:solidFill>
                <a:latin typeface="Neo Sans Pro Light" panose="020B0304030504040204" pitchFamily="34" charset="-18"/>
              </a:rPr>
              <a:t>p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353939"/>
                </a:solidFill>
                <a:effectLst/>
                <a:uLnTx/>
                <a:uFillTx/>
                <a:latin typeface="Neo Sans Pro Light" panose="020B0304030504040204" pitchFamily="34" charset="-18"/>
              </a:rPr>
              <a:t>ersonalizowana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353939"/>
                </a:solidFill>
                <a:effectLst/>
                <a:uLnTx/>
                <a:uFillTx/>
                <a:latin typeface="Neo Sans Pro Light" panose="020B0304030504040204" pitchFamily="34" charset="-18"/>
              </a:rPr>
            </a:br>
            <a:r>
              <a:rPr lang="pl-PL" sz="1600" b="0" dirty="0">
                <a:solidFill>
                  <a:srgbClr val="353939"/>
                </a:solidFill>
                <a:latin typeface="Neo Sans Pro Light" panose="020B0304030504040204" pitchFamily="34" charset="-18"/>
              </a:rPr>
              <a:t>scena „relaks”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353939"/>
                </a:solidFill>
                <a:effectLst/>
                <a:uLnTx/>
                <a:uFillTx/>
                <a:latin typeface="Neo Sans Pro Light" panose="020B0304030504040204" pitchFamily="34" charset="-18"/>
              </a:rPr>
              <a:t> </a:t>
            </a:r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1AFE1B41-5878-44CB-8DD2-4B7E3DB2C8C0}"/>
              </a:ext>
            </a:extLst>
          </p:cNvPr>
          <p:cNvGrpSpPr/>
          <p:nvPr/>
        </p:nvGrpSpPr>
        <p:grpSpPr>
          <a:xfrm>
            <a:off x="595798" y="6257982"/>
            <a:ext cx="11042200" cy="544002"/>
            <a:chOff x="595798" y="6257982"/>
            <a:chExt cx="11042200" cy="544002"/>
          </a:xfrm>
        </p:grpSpPr>
        <p:sp>
          <p:nvSpPr>
            <p:cNvPr id="23" name="pole tekstowe 22">
              <a:extLst>
                <a:ext uri="{FF2B5EF4-FFF2-40B4-BE49-F238E27FC236}">
                  <a16:creationId xmlns:a16="http://schemas.microsoft.com/office/drawing/2014/main" id="{4471C6E3-3196-4C6D-B2A1-86704C198548}"/>
                </a:ext>
              </a:extLst>
            </p:cNvPr>
            <p:cNvSpPr txBox="1"/>
            <p:nvPr/>
          </p:nvSpPr>
          <p:spPr>
            <a:xfrm>
              <a:off x="595798" y="6419150"/>
              <a:ext cx="7711924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1C2C2"/>
                  </a:solidFill>
                  <a:effectLst/>
                  <a:uLnTx/>
                  <a:uFillTx/>
                  <a:latin typeface="Neo Sans Pro"/>
                  <a:ea typeface="+mn-ea"/>
                  <a:cs typeface="+mn-cs"/>
                </a:rPr>
                <a:t>www.grenton.pl</a:t>
              </a:r>
            </a:p>
          </p:txBody>
        </p:sp>
        <p:pic>
          <p:nvPicPr>
            <p:cNvPr id="24" name="Obraz 23">
              <a:extLst>
                <a:ext uri="{FF2B5EF4-FFF2-40B4-BE49-F238E27FC236}">
                  <a16:creationId xmlns:a16="http://schemas.microsoft.com/office/drawing/2014/main" id="{1E6B808E-4541-4103-A85B-D38B4BDDB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4649" y="6257982"/>
              <a:ext cx="1153349" cy="544002"/>
            </a:xfrm>
            <a:prstGeom prst="rect">
              <a:avLst/>
            </a:prstGeom>
          </p:spPr>
        </p:pic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7436803D-C8E8-4644-9547-514AB3F3C31F}"/>
                </a:ext>
              </a:extLst>
            </p:cNvPr>
            <p:cNvCxnSpPr>
              <a:cxnSpLocks/>
            </p:cNvCxnSpPr>
            <p:nvPr/>
          </p:nvCxnSpPr>
          <p:spPr>
            <a:xfrm>
              <a:off x="673619" y="6357934"/>
              <a:ext cx="10801689" cy="0"/>
            </a:xfrm>
            <a:prstGeom prst="line">
              <a:avLst/>
            </a:prstGeom>
            <a:ln>
              <a:solidFill>
                <a:srgbClr val="C0C1C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Obraz 25">
            <a:extLst>
              <a:ext uri="{FF2B5EF4-FFF2-40B4-BE49-F238E27FC236}">
                <a16:creationId xmlns:a16="http://schemas.microsoft.com/office/drawing/2014/main" id="{16C56519-FEE9-44A5-8B21-D90EBF843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20" y="1840939"/>
            <a:ext cx="1701674" cy="331053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8CD9F4CE-69E3-4B05-AB86-CEC1645FD5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5" b="41496"/>
          <a:stretch/>
        </p:blipFill>
        <p:spPr>
          <a:xfrm>
            <a:off x="8901087" y="1815149"/>
            <a:ext cx="1734643" cy="3309301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4685AFD6-3C1D-4F5F-957C-28CF17F39D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4" t="-6091" r="4924" b="41433"/>
          <a:stretch/>
        </p:blipFill>
        <p:spPr>
          <a:xfrm>
            <a:off x="5391466" y="1475326"/>
            <a:ext cx="1660949" cy="3629489"/>
          </a:xfrm>
          <a:prstGeom prst="rect">
            <a:avLst/>
          </a:prstGeom>
        </p:spPr>
      </p:pic>
      <p:pic>
        <p:nvPicPr>
          <p:cNvPr id="30" name="Obraz 15">
            <a:extLst>
              <a:ext uri="{FF2B5EF4-FFF2-40B4-BE49-F238E27FC236}">
                <a16:creationId xmlns:a16="http://schemas.microsoft.com/office/drawing/2014/main" id="{E5D0F110-9402-4648-BFCF-10EA70C733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 flipH="1">
            <a:off x="2483492" y="5268364"/>
            <a:ext cx="416930" cy="233219"/>
          </a:xfrm>
          <a:prstGeom prst="rect">
            <a:avLst/>
          </a:prstGeom>
        </p:spPr>
      </p:pic>
      <p:pic>
        <p:nvPicPr>
          <p:cNvPr id="31" name="Obraz 15">
            <a:extLst>
              <a:ext uri="{FF2B5EF4-FFF2-40B4-BE49-F238E27FC236}">
                <a16:creationId xmlns:a16="http://schemas.microsoft.com/office/drawing/2014/main" id="{B9F76BB5-54D3-42EC-B064-D0A2642822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 flipH="1">
            <a:off x="6036711" y="5290273"/>
            <a:ext cx="416930" cy="233219"/>
          </a:xfrm>
          <a:prstGeom prst="rect">
            <a:avLst/>
          </a:prstGeom>
        </p:spPr>
      </p:pic>
      <p:pic>
        <p:nvPicPr>
          <p:cNvPr id="32" name="Obraz 15">
            <a:extLst>
              <a:ext uri="{FF2B5EF4-FFF2-40B4-BE49-F238E27FC236}">
                <a16:creationId xmlns:a16="http://schemas.microsoft.com/office/drawing/2014/main" id="{FCE96D94-1E5E-4D56-A5B5-3024BEA9D1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 flipH="1">
            <a:off x="9563867" y="5309251"/>
            <a:ext cx="416930" cy="23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79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DF369A-C1B5-4CF1-AC17-F64D460E99DA}"/>
              </a:ext>
            </a:extLst>
          </p:cNvPr>
          <p:cNvSpPr txBox="1">
            <a:spLocks/>
          </p:cNvSpPr>
          <p:nvPr/>
        </p:nvSpPr>
        <p:spPr>
          <a:xfrm>
            <a:off x="-1172967" y="725373"/>
            <a:ext cx="14537933" cy="4812397"/>
          </a:xfrm>
          <a:prstGeom prst="rect">
            <a:avLst/>
          </a:prstGeom>
        </p:spPr>
        <p:txBody>
          <a:bodyPr vert="horz" lIns="2160000" tIns="720000" rIns="2160000" bIns="360000" spcCol="25200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ED2F48"/>
                </a:solidFill>
                <a:latin typeface="Neo Sans Pro" panose="020B0504030504040204" pitchFamily="34" charset="-18"/>
                <a:ea typeface="+mj-ea"/>
                <a:cs typeface="+mj-cs"/>
              </a:defRPr>
            </a:lvl1pPr>
          </a:lstStyle>
          <a:p>
            <a:pPr marL="18000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j-ea"/>
                <a:cs typeface="+mj-cs"/>
              </a:rPr>
              <a:t>Zaufani Dealerzy Premium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j-ea"/>
                <a:cs typeface="+mj-cs"/>
              </a:rPr>
            </a:br>
            <a:r>
              <a:rPr lang="pl-PL" sz="3200" dirty="0">
                <a:solidFill>
                  <a:srgbClr val="FFFFFF"/>
                </a:solidFill>
                <a:latin typeface="Neo Sans Pro"/>
              </a:rPr>
              <a:t>Po prostu zapytaj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j-ea"/>
                <a:cs typeface="+mj-cs"/>
              </a:rPr>
              <a:t>. 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j-ea"/>
                <a:cs typeface="+mj-cs"/>
              </a:rPr>
              <a:t>Znajdziemy dla Ciebie Partnera, który pomoże w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j-ea"/>
                <a:cs typeface="+mj-cs"/>
              </a:rPr>
              <a:t>:</a:t>
            </a:r>
          </a:p>
          <a:p>
            <a:pPr marL="18000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j-ea"/>
                <a:cs typeface="+mj-cs"/>
              </a:rPr>
              <a:t> </a:t>
            </a:r>
          </a:p>
          <a:p>
            <a:pPr marL="637200" lvl="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l-PL" sz="3200" dirty="0">
                <a:solidFill>
                  <a:srgbClr val="FFFFFF"/>
                </a:solidFill>
                <a:latin typeface="Neo Sans Pro"/>
              </a:rPr>
              <a:t>projekcie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o Sans Pro"/>
              <a:ea typeface="+mj-ea"/>
              <a:cs typeface="+mj-cs"/>
            </a:endParaRPr>
          </a:p>
          <a:p>
            <a:pPr marL="637200" lvl="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j-ea"/>
                <a:cs typeface="+mj-cs"/>
              </a:rPr>
              <a:t>montażu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o Sans Pro"/>
              <a:ea typeface="+mj-ea"/>
              <a:cs typeface="+mj-cs"/>
            </a:endParaRPr>
          </a:p>
          <a:p>
            <a:pPr marL="637200" lvl="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j-ea"/>
                <a:cs typeface="+mj-cs"/>
              </a:rPr>
              <a:t>konfiguracji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o Sans Pro"/>
              <a:ea typeface="+mj-ea"/>
              <a:cs typeface="+mj-cs"/>
            </a:endParaRPr>
          </a:p>
          <a:p>
            <a:pPr marL="637200" lvl="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l-PL" sz="3200" dirty="0">
                <a:solidFill>
                  <a:srgbClr val="FFFFFF"/>
                </a:solidFill>
                <a:latin typeface="Neo Sans Pro"/>
              </a:rPr>
              <a:t>usługach serwisowych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o Sans Pro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1988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10" descr="Obraz zawierający dom&#10;&#10;Opis wygenerowany automatycznie">
            <a:extLst>
              <a:ext uri="{FF2B5EF4-FFF2-40B4-BE49-F238E27FC236}">
                <a16:creationId xmlns:a16="http://schemas.microsoft.com/office/drawing/2014/main" id="{D963A398-FD6C-4A4E-BB55-FDF0B06D8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445" y="777648"/>
            <a:ext cx="2433375" cy="1547963"/>
          </a:xfrm>
          <a:prstGeom prst="rect">
            <a:avLst/>
          </a:prstGeom>
        </p:spPr>
      </p:pic>
      <p:pic>
        <p:nvPicPr>
          <p:cNvPr id="8" name="Obraz 9">
            <a:extLst>
              <a:ext uri="{FF2B5EF4-FFF2-40B4-BE49-F238E27FC236}">
                <a16:creationId xmlns:a16="http://schemas.microsoft.com/office/drawing/2014/main" id="{4701A6FA-9F2A-4E27-96A3-2B34D43E1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594" y="615403"/>
            <a:ext cx="2714078" cy="1699915"/>
          </a:xfrm>
          <a:prstGeom prst="rect">
            <a:avLst/>
          </a:prstGeo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55E00CB1-9F4A-5C40-83C8-EE27E2AEA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2" y="472266"/>
            <a:ext cx="12458720" cy="1016322"/>
          </a:xfrm>
        </p:spPr>
        <p:txBody>
          <a:bodyPr>
            <a:normAutofit/>
          </a:bodyPr>
          <a:lstStyle/>
          <a:p>
            <a:r>
              <a:rPr lang="pl-PL" sz="3100" b="0" dirty="0">
                <a:solidFill>
                  <a:srgbClr val="353939"/>
                </a:solidFill>
                <a:latin typeface="Neo Sans Pro"/>
              </a:rPr>
              <a:t>System dopasowany funkcjonalnie i cenowo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E5FCACE-E172-1344-976B-32FBF324B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8328" y="250729"/>
            <a:ext cx="1109358" cy="1120389"/>
          </a:xfrm>
          <a:prstGeom prst="rect">
            <a:avLst/>
          </a:prstGeom>
        </p:spPr>
      </p:pic>
      <p:pic>
        <p:nvPicPr>
          <p:cNvPr id="4" name="Obraz 7">
            <a:extLst>
              <a:ext uri="{FF2B5EF4-FFF2-40B4-BE49-F238E27FC236}">
                <a16:creationId xmlns:a16="http://schemas.microsoft.com/office/drawing/2014/main" id="{0D0C2131-21DA-4881-9A53-22FA7AC747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4767" y="987527"/>
            <a:ext cx="2318941" cy="1426683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5EAAF67-5C9E-4DD1-A36A-45F91E35755E}"/>
              </a:ext>
            </a:extLst>
          </p:cNvPr>
          <p:cNvSpPr txBox="1"/>
          <p:nvPr/>
        </p:nvSpPr>
        <p:spPr>
          <a:xfrm>
            <a:off x="590890" y="2616726"/>
            <a:ext cx="2123127" cy="6104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200"/>
              </a:spcBef>
            </a:pPr>
            <a:r>
              <a:rPr lang="pl-PL" sz="1600" dirty="0">
                <a:ea typeface="+mn-lt"/>
                <a:cs typeface="+mn-lt"/>
              </a:rPr>
              <a:t>Dopasowana, </a:t>
            </a:r>
            <a:endParaRPr lang="pl-PL" sz="1600" dirty="0"/>
          </a:p>
          <a:p>
            <a:pPr>
              <a:spcBef>
                <a:spcPts val="200"/>
              </a:spcBef>
            </a:pPr>
            <a:r>
              <a:rPr lang="pl-PL" sz="1600" dirty="0">
                <a:ea typeface="+mn-lt"/>
                <a:cs typeface="+mn-lt"/>
              </a:rPr>
              <a:t>atrakcyjna cena</a:t>
            </a:r>
            <a:endParaRPr lang="pl-PL" sz="1600" dirty="0"/>
          </a:p>
        </p:txBody>
      </p:sp>
      <p:pic>
        <p:nvPicPr>
          <p:cNvPr id="15" name="Obraz 15">
            <a:extLst>
              <a:ext uri="{FF2B5EF4-FFF2-40B4-BE49-F238E27FC236}">
                <a16:creationId xmlns:a16="http://schemas.microsoft.com/office/drawing/2014/main" id="{55128810-8A96-4158-99AC-FCCF36BED0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948262" y="2829542"/>
            <a:ext cx="416930" cy="233219"/>
          </a:xfrm>
          <a:prstGeom prst="rect">
            <a:avLst/>
          </a:prstGeom>
        </p:spPr>
      </p:pic>
      <p:pic>
        <p:nvPicPr>
          <p:cNvPr id="18" name="Obraz 15">
            <a:extLst>
              <a:ext uri="{FF2B5EF4-FFF2-40B4-BE49-F238E27FC236}">
                <a16:creationId xmlns:a16="http://schemas.microsoft.com/office/drawing/2014/main" id="{F6EE2DD7-AAF0-44DE-9C5F-43EBE78E1C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948262" y="4083596"/>
            <a:ext cx="416930" cy="233405"/>
          </a:xfrm>
          <a:prstGeom prst="rect">
            <a:avLst/>
          </a:prstGeom>
        </p:spPr>
      </p:pic>
      <p:grpSp>
        <p:nvGrpSpPr>
          <p:cNvPr id="24" name="Grupa 23">
            <a:extLst>
              <a:ext uri="{FF2B5EF4-FFF2-40B4-BE49-F238E27FC236}">
                <a16:creationId xmlns:a16="http://schemas.microsoft.com/office/drawing/2014/main" id="{800B9D64-2EB3-4D88-9781-D7221BC5BD7B}"/>
              </a:ext>
            </a:extLst>
          </p:cNvPr>
          <p:cNvGrpSpPr/>
          <p:nvPr/>
        </p:nvGrpSpPr>
        <p:grpSpPr>
          <a:xfrm>
            <a:off x="-9832" y="-5582"/>
            <a:ext cx="531042" cy="521210"/>
            <a:chOff x="-9832" y="-5582"/>
            <a:chExt cx="531042" cy="521210"/>
          </a:xfrm>
          <a:solidFill>
            <a:srgbClr val="ED2F48"/>
          </a:solidFill>
        </p:grpSpPr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24F6F311-0D61-450C-B91E-578E21AEF9B4}"/>
                </a:ext>
              </a:extLst>
            </p:cNvPr>
            <p:cNvSpPr/>
            <p:nvPr/>
          </p:nvSpPr>
          <p:spPr>
            <a:xfrm rot="5400000">
              <a:off x="-191381" y="175967"/>
              <a:ext cx="521210" cy="1581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id="{DC019BBD-4432-437F-9A2A-147B1B11E6D2}"/>
                </a:ext>
              </a:extLst>
            </p:cNvPr>
            <p:cNvSpPr/>
            <p:nvPr/>
          </p:nvSpPr>
          <p:spPr>
            <a:xfrm rot="10800000">
              <a:off x="0" y="-5582"/>
              <a:ext cx="521210" cy="1581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3" name="Grupa 52">
            <a:extLst>
              <a:ext uri="{FF2B5EF4-FFF2-40B4-BE49-F238E27FC236}">
                <a16:creationId xmlns:a16="http://schemas.microsoft.com/office/drawing/2014/main" id="{47F7CDDE-1F84-41CC-8044-5804F854CA0F}"/>
              </a:ext>
            </a:extLst>
          </p:cNvPr>
          <p:cNvGrpSpPr/>
          <p:nvPr/>
        </p:nvGrpSpPr>
        <p:grpSpPr>
          <a:xfrm>
            <a:off x="4497271" y="2514170"/>
            <a:ext cx="2768388" cy="3166764"/>
            <a:chOff x="4497271" y="1746074"/>
            <a:chExt cx="2768388" cy="3166764"/>
          </a:xfrm>
        </p:grpSpPr>
        <p:sp>
          <p:nvSpPr>
            <p:cNvPr id="54" name="pole tekstowe 53">
              <a:extLst>
                <a:ext uri="{FF2B5EF4-FFF2-40B4-BE49-F238E27FC236}">
                  <a16:creationId xmlns:a16="http://schemas.microsoft.com/office/drawing/2014/main" id="{EA2C812C-6F21-4E01-A708-FBE34EC27269}"/>
                </a:ext>
              </a:extLst>
            </p:cNvPr>
            <p:cNvSpPr txBox="1"/>
            <p:nvPr/>
          </p:nvSpPr>
          <p:spPr>
            <a:xfrm>
              <a:off x="4504650" y="1950315"/>
              <a:ext cx="243898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500" b="1" dirty="0"/>
                <a:t>6500 </a:t>
              </a:r>
              <a:r>
                <a:rPr lang="pl-PL" sz="1100" b="1" dirty="0"/>
                <a:t>zł</a:t>
              </a:r>
            </a:p>
            <a:p>
              <a:r>
                <a:rPr lang="pl-PL" sz="1000" dirty="0"/>
                <a:t>+ koszt wdrożenia</a:t>
              </a:r>
            </a:p>
            <a:p>
              <a:endParaRPr lang="pl-PL" sz="800" dirty="0"/>
            </a:p>
          </p:txBody>
        </p:sp>
        <p:cxnSp>
          <p:nvCxnSpPr>
            <p:cNvPr id="55" name="Łącznik prosty 54">
              <a:extLst>
                <a:ext uri="{FF2B5EF4-FFF2-40B4-BE49-F238E27FC236}">
                  <a16:creationId xmlns:a16="http://schemas.microsoft.com/office/drawing/2014/main" id="{7D907ACF-71BA-41BD-96FD-DCDE22E9CE91}"/>
                </a:ext>
              </a:extLst>
            </p:cNvPr>
            <p:cNvCxnSpPr>
              <a:cxnSpLocks/>
            </p:cNvCxnSpPr>
            <p:nvPr/>
          </p:nvCxnSpPr>
          <p:spPr>
            <a:xfrm>
              <a:off x="4611414" y="2469814"/>
              <a:ext cx="182091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pole tekstowe 55">
              <a:extLst>
                <a:ext uri="{FF2B5EF4-FFF2-40B4-BE49-F238E27FC236}">
                  <a16:creationId xmlns:a16="http://schemas.microsoft.com/office/drawing/2014/main" id="{51F99FFB-9343-497A-8D81-B08ABB2CBD0B}"/>
                </a:ext>
              </a:extLst>
            </p:cNvPr>
            <p:cNvSpPr txBox="1"/>
            <p:nvPr/>
          </p:nvSpPr>
          <p:spPr>
            <a:xfrm>
              <a:off x="4522459" y="2609324"/>
              <a:ext cx="2743200" cy="9079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pl-PL" sz="1200" dirty="0">
                  <a:ea typeface="+mn-lt"/>
                  <a:cs typeface="+mn-lt"/>
                </a:rPr>
                <a:t>Mieszkania, Apartamenty</a:t>
              </a:r>
              <a:endParaRPr lang="pl-PL" sz="1200" dirty="0"/>
            </a:p>
            <a:p>
              <a:pPr marL="285750" indent="-285750">
                <a:spcBef>
                  <a:spcPts val="600"/>
                </a:spcBef>
                <a:buFont typeface="Arial,Sans-Serif"/>
                <a:buChar char="•"/>
              </a:pPr>
              <a:endParaRPr lang="pl-PL" dirty="0">
                <a:ea typeface="+mn-lt"/>
                <a:cs typeface="+mn-lt"/>
              </a:endParaRPr>
            </a:p>
            <a:p>
              <a:pPr algn="l"/>
              <a:endParaRPr lang="pl-PL" dirty="0"/>
            </a:p>
          </p:txBody>
        </p:sp>
        <p:sp>
          <p:nvSpPr>
            <p:cNvPr id="58" name="pole tekstowe 57">
              <a:extLst>
                <a:ext uri="{FF2B5EF4-FFF2-40B4-BE49-F238E27FC236}">
                  <a16:creationId xmlns:a16="http://schemas.microsoft.com/office/drawing/2014/main" id="{73487D67-F631-4836-8A34-030C8CF77A2D}"/>
                </a:ext>
              </a:extLst>
            </p:cNvPr>
            <p:cNvSpPr txBox="1"/>
            <p:nvPr/>
          </p:nvSpPr>
          <p:spPr>
            <a:xfrm>
              <a:off x="4522459" y="1746074"/>
              <a:ext cx="77532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000" dirty="0"/>
                <a:t>BASIC</a:t>
              </a:r>
            </a:p>
          </p:txBody>
        </p:sp>
        <p:pic>
          <p:nvPicPr>
            <p:cNvPr id="59" name="Obraz 58">
              <a:extLst>
                <a:ext uri="{FF2B5EF4-FFF2-40B4-BE49-F238E27FC236}">
                  <a16:creationId xmlns:a16="http://schemas.microsoft.com/office/drawing/2014/main" id="{CB629C6A-D972-490D-A574-8A1826ADD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7785" y="4034221"/>
              <a:ext cx="520544" cy="520544"/>
            </a:xfrm>
            <a:prstGeom prst="rect">
              <a:avLst/>
            </a:prstGeom>
          </p:spPr>
        </p:pic>
        <p:pic>
          <p:nvPicPr>
            <p:cNvPr id="60" name="Obraz 59" descr="Obraz zawierający tekst, urządzenie, wskaźnik, pomiar&#10;&#10;Opis wygenerowany automatycznie">
              <a:extLst>
                <a:ext uri="{FF2B5EF4-FFF2-40B4-BE49-F238E27FC236}">
                  <a16:creationId xmlns:a16="http://schemas.microsoft.com/office/drawing/2014/main" id="{42C8F2C4-DF38-49E8-9710-3ACEE5448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271" y="4069161"/>
              <a:ext cx="460984" cy="460984"/>
            </a:xfrm>
            <a:prstGeom prst="rect">
              <a:avLst/>
            </a:prstGeom>
          </p:spPr>
        </p:pic>
        <p:pic>
          <p:nvPicPr>
            <p:cNvPr id="61" name="Obraz 60">
              <a:extLst>
                <a:ext uri="{FF2B5EF4-FFF2-40B4-BE49-F238E27FC236}">
                  <a16:creationId xmlns:a16="http://schemas.microsoft.com/office/drawing/2014/main" id="{09BEEE45-BC9A-414C-9257-DAE1CCB0C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9611" y="4480611"/>
              <a:ext cx="432227" cy="432227"/>
            </a:xfrm>
            <a:prstGeom prst="rect">
              <a:avLst/>
            </a:prstGeom>
          </p:spPr>
        </p:pic>
        <p:pic>
          <p:nvPicPr>
            <p:cNvPr id="62" name="Obraz 61">
              <a:extLst>
                <a:ext uri="{FF2B5EF4-FFF2-40B4-BE49-F238E27FC236}">
                  <a16:creationId xmlns:a16="http://schemas.microsoft.com/office/drawing/2014/main" id="{70F54A3B-DF4B-4277-BFCF-83749D8AA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183" y="4079715"/>
              <a:ext cx="420055" cy="420055"/>
            </a:xfrm>
            <a:prstGeom prst="rect">
              <a:avLst/>
            </a:prstGeom>
          </p:spPr>
        </p:pic>
        <p:pic>
          <p:nvPicPr>
            <p:cNvPr id="63" name="Obraz 62">
              <a:extLst>
                <a:ext uri="{FF2B5EF4-FFF2-40B4-BE49-F238E27FC236}">
                  <a16:creationId xmlns:a16="http://schemas.microsoft.com/office/drawing/2014/main" id="{D4C20918-D613-4400-B402-F5DEC01FE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20000"/>
            </a:blip>
            <a:stretch>
              <a:fillRect/>
            </a:stretch>
          </p:blipFill>
          <p:spPr>
            <a:xfrm>
              <a:off x="5050001" y="4593643"/>
              <a:ext cx="139042" cy="236703"/>
            </a:xfrm>
            <a:prstGeom prst="rect">
              <a:avLst/>
            </a:prstGeom>
          </p:spPr>
        </p:pic>
      </p:grpSp>
      <p:grpSp>
        <p:nvGrpSpPr>
          <p:cNvPr id="64" name="Grupa 63">
            <a:extLst>
              <a:ext uri="{FF2B5EF4-FFF2-40B4-BE49-F238E27FC236}">
                <a16:creationId xmlns:a16="http://schemas.microsoft.com/office/drawing/2014/main" id="{B8A08C5B-7F0E-45EC-94E2-D0A8F6EA714D}"/>
              </a:ext>
            </a:extLst>
          </p:cNvPr>
          <p:cNvGrpSpPr/>
          <p:nvPr/>
        </p:nvGrpSpPr>
        <p:grpSpPr>
          <a:xfrm>
            <a:off x="6868346" y="2507519"/>
            <a:ext cx="2768388" cy="3166764"/>
            <a:chOff x="4497271" y="1746074"/>
            <a:chExt cx="2768388" cy="3166764"/>
          </a:xfrm>
        </p:grpSpPr>
        <p:sp>
          <p:nvSpPr>
            <p:cNvPr id="65" name="pole tekstowe 64">
              <a:extLst>
                <a:ext uri="{FF2B5EF4-FFF2-40B4-BE49-F238E27FC236}">
                  <a16:creationId xmlns:a16="http://schemas.microsoft.com/office/drawing/2014/main" id="{F3DB4D0A-2E83-4B9C-A96D-319CBF21C6AD}"/>
                </a:ext>
              </a:extLst>
            </p:cNvPr>
            <p:cNvSpPr txBox="1"/>
            <p:nvPr/>
          </p:nvSpPr>
          <p:spPr>
            <a:xfrm>
              <a:off x="4504650" y="1950315"/>
              <a:ext cx="243898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500" b="1" dirty="0"/>
                <a:t>15 500 </a:t>
              </a:r>
              <a:r>
                <a:rPr lang="pl-PL" sz="1100" b="1" dirty="0"/>
                <a:t>zł</a:t>
              </a:r>
            </a:p>
            <a:p>
              <a:r>
                <a:rPr lang="pl-PL" sz="1000" dirty="0"/>
                <a:t>+ koszt wdrożenia</a:t>
              </a:r>
            </a:p>
            <a:p>
              <a:endParaRPr lang="pl-PL" sz="800" dirty="0"/>
            </a:p>
          </p:txBody>
        </p:sp>
        <p:cxnSp>
          <p:nvCxnSpPr>
            <p:cNvPr id="66" name="Łącznik prosty 65">
              <a:extLst>
                <a:ext uri="{FF2B5EF4-FFF2-40B4-BE49-F238E27FC236}">
                  <a16:creationId xmlns:a16="http://schemas.microsoft.com/office/drawing/2014/main" id="{D4902489-071D-449E-A83F-A81200D73B32}"/>
                </a:ext>
              </a:extLst>
            </p:cNvPr>
            <p:cNvCxnSpPr>
              <a:cxnSpLocks/>
            </p:cNvCxnSpPr>
            <p:nvPr/>
          </p:nvCxnSpPr>
          <p:spPr>
            <a:xfrm>
              <a:off x="4611414" y="2469814"/>
              <a:ext cx="182091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pole tekstowe 66">
              <a:extLst>
                <a:ext uri="{FF2B5EF4-FFF2-40B4-BE49-F238E27FC236}">
                  <a16:creationId xmlns:a16="http://schemas.microsoft.com/office/drawing/2014/main" id="{0C6A5017-2B62-4BF0-9C34-6F4685D512FA}"/>
                </a:ext>
              </a:extLst>
            </p:cNvPr>
            <p:cNvSpPr txBox="1"/>
            <p:nvPr/>
          </p:nvSpPr>
          <p:spPr>
            <a:xfrm>
              <a:off x="4522459" y="2609324"/>
              <a:ext cx="2743200" cy="9079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pl-PL" sz="1200" dirty="0">
                  <a:ea typeface="+mn-lt"/>
                  <a:cs typeface="+mn-lt"/>
                </a:rPr>
                <a:t>Domy</a:t>
              </a:r>
              <a:endParaRPr lang="pl-PL" sz="1200" dirty="0"/>
            </a:p>
            <a:p>
              <a:pPr marL="285750" indent="-285750">
                <a:spcBef>
                  <a:spcPts val="600"/>
                </a:spcBef>
                <a:buFont typeface="Arial,Sans-Serif"/>
                <a:buChar char="•"/>
              </a:pPr>
              <a:endParaRPr lang="pl-PL" dirty="0">
                <a:ea typeface="+mn-lt"/>
                <a:cs typeface="+mn-lt"/>
              </a:endParaRPr>
            </a:p>
            <a:p>
              <a:pPr algn="l"/>
              <a:endParaRPr lang="pl-PL" dirty="0"/>
            </a:p>
          </p:txBody>
        </p:sp>
        <p:sp>
          <p:nvSpPr>
            <p:cNvPr id="69" name="pole tekstowe 68">
              <a:extLst>
                <a:ext uri="{FF2B5EF4-FFF2-40B4-BE49-F238E27FC236}">
                  <a16:creationId xmlns:a16="http://schemas.microsoft.com/office/drawing/2014/main" id="{3618DFEE-406D-47FB-A001-41323883FEF3}"/>
                </a:ext>
              </a:extLst>
            </p:cNvPr>
            <p:cNvSpPr txBox="1"/>
            <p:nvPr/>
          </p:nvSpPr>
          <p:spPr>
            <a:xfrm>
              <a:off x="4522459" y="1746074"/>
              <a:ext cx="99599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000" dirty="0"/>
                <a:t>STANDARD</a:t>
              </a:r>
            </a:p>
          </p:txBody>
        </p:sp>
        <p:pic>
          <p:nvPicPr>
            <p:cNvPr id="70" name="Obraz 69">
              <a:extLst>
                <a:ext uri="{FF2B5EF4-FFF2-40B4-BE49-F238E27FC236}">
                  <a16:creationId xmlns:a16="http://schemas.microsoft.com/office/drawing/2014/main" id="{62E8BEE9-DA35-4325-8E63-FC2B96D12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7785" y="4034221"/>
              <a:ext cx="520544" cy="520544"/>
            </a:xfrm>
            <a:prstGeom prst="rect">
              <a:avLst/>
            </a:prstGeom>
          </p:spPr>
        </p:pic>
        <p:pic>
          <p:nvPicPr>
            <p:cNvPr id="71" name="Obraz 70" descr="Obraz zawierający tekst, urządzenie, wskaźnik, pomiar&#10;&#10;Opis wygenerowany automatycznie">
              <a:extLst>
                <a:ext uri="{FF2B5EF4-FFF2-40B4-BE49-F238E27FC236}">
                  <a16:creationId xmlns:a16="http://schemas.microsoft.com/office/drawing/2014/main" id="{B854D024-6820-4EC8-B6E9-166F37E35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271" y="4069161"/>
              <a:ext cx="460984" cy="460984"/>
            </a:xfrm>
            <a:prstGeom prst="rect">
              <a:avLst/>
            </a:prstGeom>
            <a:effectLst>
              <a:glow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72" name="Obraz 71">
              <a:extLst>
                <a:ext uri="{FF2B5EF4-FFF2-40B4-BE49-F238E27FC236}">
                  <a16:creationId xmlns:a16="http://schemas.microsoft.com/office/drawing/2014/main" id="{52239984-926D-452C-8FD9-40D4A1909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9611" y="4480611"/>
              <a:ext cx="432227" cy="432227"/>
            </a:xfrm>
            <a:prstGeom prst="rect">
              <a:avLst/>
            </a:prstGeom>
            <a:effectLst>
              <a:glow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73" name="Obraz 72">
              <a:extLst>
                <a:ext uri="{FF2B5EF4-FFF2-40B4-BE49-F238E27FC236}">
                  <a16:creationId xmlns:a16="http://schemas.microsoft.com/office/drawing/2014/main" id="{D37CEDFE-FE6C-4525-AB22-FF23C4567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183" y="4079715"/>
              <a:ext cx="420055" cy="420055"/>
            </a:xfrm>
            <a:prstGeom prst="rect">
              <a:avLst/>
            </a:prstGeom>
          </p:spPr>
        </p:pic>
        <p:pic>
          <p:nvPicPr>
            <p:cNvPr id="74" name="Obraz 73">
              <a:extLst>
                <a:ext uri="{FF2B5EF4-FFF2-40B4-BE49-F238E27FC236}">
                  <a16:creationId xmlns:a16="http://schemas.microsoft.com/office/drawing/2014/main" id="{F23F96F5-F421-4754-BF5C-3E12D449F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20000"/>
            </a:blip>
            <a:stretch>
              <a:fillRect/>
            </a:stretch>
          </p:blipFill>
          <p:spPr>
            <a:xfrm>
              <a:off x="5059144" y="4595847"/>
              <a:ext cx="140167" cy="238618"/>
            </a:xfrm>
            <a:prstGeom prst="rect">
              <a:avLst/>
            </a:prstGeom>
          </p:spPr>
        </p:pic>
      </p:grpSp>
      <p:grpSp>
        <p:nvGrpSpPr>
          <p:cNvPr id="97" name="Grupa 96">
            <a:extLst>
              <a:ext uri="{FF2B5EF4-FFF2-40B4-BE49-F238E27FC236}">
                <a16:creationId xmlns:a16="http://schemas.microsoft.com/office/drawing/2014/main" id="{53FC4F2F-1939-431A-AD59-A318AD7A5664}"/>
              </a:ext>
            </a:extLst>
          </p:cNvPr>
          <p:cNvGrpSpPr/>
          <p:nvPr/>
        </p:nvGrpSpPr>
        <p:grpSpPr>
          <a:xfrm>
            <a:off x="9257105" y="2515011"/>
            <a:ext cx="2768388" cy="3166764"/>
            <a:chOff x="4497271" y="1746074"/>
            <a:chExt cx="2768388" cy="3166764"/>
          </a:xfrm>
        </p:grpSpPr>
        <p:sp>
          <p:nvSpPr>
            <p:cNvPr id="98" name="pole tekstowe 97">
              <a:extLst>
                <a:ext uri="{FF2B5EF4-FFF2-40B4-BE49-F238E27FC236}">
                  <a16:creationId xmlns:a16="http://schemas.microsoft.com/office/drawing/2014/main" id="{BA9621AA-F326-49D6-9796-8FC7DFE26268}"/>
                </a:ext>
              </a:extLst>
            </p:cNvPr>
            <p:cNvSpPr txBox="1"/>
            <p:nvPr/>
          </p:nvSpPr>
          <p:spPr>
            <a:xfrm>
              <a:off x="4504650" y="1950315"/>
              <a:ext cx="243898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500" b="1" dirty="0"/>
                <a:t>26 500 </a:t>
              </a:r>
              <a:r>
                <a:rPr lang="pl-PL" sz="1100" b="1" dirty="0"/>
                <a:t>zł</a:t>
              </a:r>
            </a:p>
            <a:p>
              <a:r>
                <a:rPr lang="pl-PL" sz="1000" dirty="0"/>
                <a:t>+ koszt wdrożenia</a:t>
              </a:r>
            </a:p>
            <a:p>
              <a:endParaRPr lang="pl-PL" sz="800" dirty="0"/>
            </a:p>
          </p:txBody>
        </p:sp>
        <p:cxnSp>
          <p:nvCxnSpPr>
            <p:cNvPr id="103" name="Łącznik prosty 102">
              <a:extLst>
                <a:ext uri="{FF2B5EF4-FFF2-40B4-BE49-F238E27FC236}">
                  <a16:creationId xmlns:a16="http://schemas.microsoft.com/office/drawing/2014/main" id="{208270E5-8EA6-45D6-B177-5B841B16E25D}"/>
                </a:ext>
              </a:extLst>
            </p:cNvPr>
            <p:cNvCxnSpPr/>
            <p:nvPr/>
          </p:nvCxnSpPr>
          <p:spPr>
            <a:xfrm>
              <a:off x="4611414" y="2469814"/>
              <a:ext cx="182091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pole tekstowe 103">
              <a:extLst>
                <a:ext uri="{FF2B5EF4-FFF2-40B4-BE49-F238E27FC236}">
                  <a16:creationId xmlns:a16="http://schemas.microsoft.com/office/drawing/2014/main" id="{59D6F9C4-468C-440A-A899-96BC36FA7CD7}"/>
                </a:ext>
              </a:extLst>
            </p:cNvPr>
            <p:cNvSpPr txBox="1"/>
            <p:nvPr/>
          </p:nvSpPr>
          <p:spPr>
            <a:xfrm>
              <a:off x="4522459" y="2609324"/>
              <a:ext cx="2743200" cy="9079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pl-PL" sz="1200" dirty="0">
                  <a:ea typeface="+mn-lt"/>
                  <a:cs typeface="+mn-lt"/>
                </a:rPr>
                <a:t>Duże domy, rezydencje</a:t>
              </a:r>
              <a:endParaRPr lang="pl-PL" sz="1200" dirty="0"/>
            </a:p>
            <a:p>
              <a:pPr marL="285750" indent="-285750">
                <a:spcBef>
                  <a:spcPts val="600"/>
                </a:spcBef>
                <a:buFont typeface="Arial,Sans-Serif"/>
                <a:buChar char="•"/>
              </a:pPr>
              <a:endParaRPr lang="pl-PL" dirty="0">
                <a:ea typeface="+mn-lt"/>
                <a:cs typeface="+mn-lt"/>
              </a:endParaRPr>
            </a:p>
            <a:p>
              <a:pPr algn="l"/>
              <a:endParaRPr lang="pl-PL" dirty="0"/>
            </a:p>
          </p:txBody>
        </p:sp>
        <p:sp>
          <p:nvSpPr>
            <p:cNvPr id="106" name="pole tekstowe 105">
              <a:extLst>
                <a:ext uri="{FF2B5EF4-FFF2-40B4-BE49-F238E27FC236}">
                  <a16:creationId xmlns:a16="http://schemas.microsoft.com/office/drawing/2014/main" id="{C1F76CFE-8405-43A7-AA1C-1532FBC94D5A}"/>
                </a:ext>
              </a:extLst>
            </p:cNvPr>
            <p:cNvSpPr txBox="1"/>
            <p:nvPr/>
          </p:nvSpPr>
          <p:spPr>
            <a:xfrm>
              <a:off x="4522459" y="1746074"/>
              <a:ext cx="77532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000" dirty="0"/>
                <a:t>PREMIUM</a:t>
              </a:r>
            </a:p>
          </p:txBody>
        </p:sp>
        <p:pic>
          <p:nvPicPr>
            <p:cNvPr id="107" name="Obraz 106">
              <a:extLst>
                <a:ext uri="{FF2B5EF4-FFF2-40B4-BE49-F238E27FC236}">
                  <a16:creationId xmlns:a16="http://schemas.microsoft.com/office/drawing/2014/main" id="{DFD57A46-7355-4FEF-9B11-AF06EB24A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7785" y="4034221"/>
              <a:ext cx="520544" cy="520544"/>
            </a:xfrm>
            <a:prstGeom prst="rect">
              <a:avLst/>
            </a:prstGeom>
            <a:effectLst>
              <a:glow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108" name="Obraz 107" descr="Obraz zawierający tekst, urządzenie, wskaźnik, pomiar&#10;&#10;Opis wygenerowany automatycznie">
              <a:extLst>
                <a:ext uri="{FF2B5EF4-FFF2-40B4-BE49-F238E27FC236}">
                  <a16:creationId xmlns:a16="http://schemas.microsoft.com/office/drawing/2014/main" id="{0A744D37-7310-4A0C-8188-A13540F05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271" y="4069161"/>
              <a:ext cx="460984" cy="460984"/>
            </a:xfrm>
            <a:prstGeom prst="rect">
              <a:avLst/>
            </a:prstGeom>
            <a:effectLst>
              <a:glow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109" name="Obraz 108">
              <a:extLst>
                <a:ext uri="{FF2B5EF4-FFF2-40B4-BE49-F238E27FC236}">
                  <a16:creationId xmlns:a16="http://schemas.microsoft.com/office/drawing/2014/main" id="{6F3DE445-0F94-4996-9E27-A30AC9E7A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9611" y="4480611"/>
              <a:ext cx="432227" cy="432227"/>
            </a:xfrm>
            <a:prstGeom prst="rect">
              <a:avLst/>
            </a:prstGeom>
            <a:effectLst>
              <a:glow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110" name="Obraz 109">
              <a:extLst>
                <a:ext uri="{FF2B5EF4-FFF2-40B4-BE49-F238E27FC236}">
                  <a16:creationId xmlns:a16="http://schemas.microsoft.com/office/drawing/2014/main" id="{41DEF128-39E8-4FA4-A515-C8E2FE0BB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183" y="4079715"/>
              <a:ext cx="420055" cy="420055"/>
            </a:xfrm>
            <a:prstGeom prst="rect">
              <a:avLst/>
            </a:prstGeom>
            <a:effectLst>
              <a:glow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111" name="Obraz 110">
              <a:extLst>
                <a:ext uri="{FF2B5EF4-FFF2-40B4-BE49-F238E27FC236}">
                  <a16:creationId xmlns:a16="http://schemas.microsoft.com/office/drawing/2014/main" id="{442CE723-5602-4D42-A306-4D1297D3A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059144" y="4595847"/>
              <a:ext cx="140167" cy="238618"/>
            </a:xfrm>
            <a:prstGeom prst="rect">
              <a:avLst/>
            </a:prstGeom>
          </p:spPr>
        </p:pic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0530A283-1B79-4848-A33B-45A1A5714C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90" y="3942676"/>
            <a:ext cx="460985" cy="46098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592984A-8B3B-416D-B99F-16DC68E24A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532" y="3960862"/>
            <a:ext cx="460985" cy="460985"/>
          </a:xfrm>
          <a:prstGeom prst="rect">
            <a:avLst/>
          </a:prstGeom>
          <a:effectLst>
            <a:glow rad="63500">
              <a:schemeClr val="accent1">
                <a:satMod val="175000"/>
                <a:alpha val="0"/>
              </a:schemeClr>
            </a:glo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BC546F4-F5B1-4E44-BB25-7059C49676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26" y="3963087"/>
            <a:ext cx="460985" cy="460985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740307F1-D6CD-45C2-A6BA-E49A15B69C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70" y="3963087"/>
            <a:ext cx="460985" cy="460985"/>
          </a:xfrm>
          <a:prstGeom prst="rect">
            <a:avLst/>
          </a:prstGeom>
        </p:spPr>
      </p:pic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AB53FC65-48DE-49A3-96BA-02B3184D23A3}"/>
              </a:ext>
            </a:extLst>
          </p:cNvPr>
          <p:cNvCxnSpPr>
            <a:cxnSpLocks/>
          </p:cNvCxnSpPr>
          <p:nvPr/>
        </p:nvCxnSpPr>
        <p:spPr>
          <a:xfrm>
            <a:off x="5119522" y="4471553"/>
            <a:ext cx="0" cy="2864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Łącznik prosty ze strzałką 74">
            <a:extLst>
              <a:ext uri="{FF2B5EF4-FFF2-40B4-BE49-F238E27FC236}">
                <a16:creationId xmlns:a16="http://schemas.microsoft.com/office/drawing/2014/main" id="{EB3457E8-C642-4C74-9084-7E54CB825826}"/>
              </a:ext>
            </a:extLst>
          </p:cNvPr>
          <p:cNvCxnSpPr>
            <a:cxnSpLocks/>
          </p:cNvCxnSpPr>
          <p:nvPr/>
        </p:nvCxnSpPr>
        <p:spPr>
          <a:xfrm>
            <a:off x="9863294" y="4471553"/>
            <a:ext cx="0" cy="2864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Łącznik prosty ze strzałką 75">
            <a:extLst>
              <a:ext uri="{FF2B5EF4-FFF2-40B4-BE49-F238E27FC236}">
                <a16:creationId xmlns:a16="http://schemas.microsoft.com/office/drawing/2014/main" id="{E4917AA3-A821-496A-A6BD-D3442F621B13}"/>
              </a:ext>
            </a:extLst>
          </p:cNvPr>
          <p:cNvCxnSpPr>
            <a:cxnSpLocks/>
          </p:cNvCxnSpPr>
          <p:nvPr/>
        </p:nvCxnSpPr>
        <p:spPr>
          <a:xfrm>
            <a:off x="7476895" y="4473341"/>
            <a:ext cx="0" cy="2864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y 39">
            <a:extLst>
              <a:ext uri="{FF2B5EF4-FFF2-40B4-BE49-F238E27FC236}">
                <a16:creationId xmlns:a16="http://schemas.microsoft.com/office/drawing/2014/main" id="{7127C972-2622-4712-80F5-762349D6EE6F}"/>
              </a:ext>
            </a:extLst>
          </p:cNvPr>
          <p:cNvCxnSpPr/>
          <p:nvPr/>
        </p:nvCxnSpPr>
        <p:spPr>
          <a:xfrm>
            <a:off x="5119522" y="4474159"/>
            <a:ext cx="47437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7FDA596-EF52-4889-B425-4EE33F346B36}"/>
              </a:ext>
            </a:extLst>
          </p:cNvPr>
          <p:cNvSpPr txBox="1"/>
          <p:nvPr/>
        </p:nvSpPr>
        <p:spPr>
          <a:xfrm>
            <a:off x="593387" y="4022195"/>
            <a:ext cx="2500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Podstawowy pakiet</a:t>
            </a: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CF43355B-A79D-4CFE-B7A9-C1E603733683}"/>
              </a:ext>
            </a:extLst>
          </p:cNvPr>
          <p:cNvSpPr txBox="1"/>
          <p:nvPr/>
        </p:nvSpPr>
        <p:spPr>
          <a:xfrm>
            <a:off x="590890" y="5067686"/>
            <a:ext cx="301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Dodatkowe </a:t>
            </a:r>
          </a:p>
          <a:p>
            <a:r>
              <a:rPr lang="pl-PL" sz="1600" dirty="0"/>
              <a:t>funkcjonalności</a:t>
            </a:r>
          </a:p>
        </p:txBody>
      </p:sp>
      <p:pic>
        <p:nvPicPr>
          <p:cNvPr id="68" name="Obraz 15">
            <a:extLst>
              <a:ext uri="{FF2B5EF4-FFF2-40B4-BE49-F238E27FC236}">
                <a16:creationId xmlns:a16="http://schemas.microsoft.com/office/drawing/2014/main" id="{6936084E-9360-4096-B606-9C22D266CB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964613" y="5257950"/>
            <a:ext cx="416930" cy="23340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766CC83-E3CD-4779-8D59-F228FC24B97E}"/>
              </a:ext>
            </a:extLst>
          </p:cNvPr>
          <p:cNvSpPr txBox="1"/>
          <p:nvPr/>
        </p:nvSpPr>
        <p:spPr>
          <a:xfrm>
            <a:off x="668711" y="5904164"/>
            <a:ext cx="2872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…i wiele więcej…</a:t>
            </a:r>
          </a:p>
        </p:txBody>
      </p:sp>
      <p:grpSp>
        <p:nvGrpSpPr>
          <p:cNvPr id="77" name="Grupa 76">
            <a:extLst>
              <a:ext uri="{FF2B5EF4-FFF2-40B4-BE49-F238E27FC236}">
                <a16:creationId xmlns:a16="http://schemas.microsoft.com/office/drawing/2014/main" id="{BAB36AB0-BDED-48F4-9669-C3C55867BC61}"/>
              </a:ext>
            </a:extLst>
          </p:cNvPr>
          <p:cNvGrpSpPr/>
          <p:nvPr/>
        </p:nvGrpSpPr>
        <p:grpSpPr>
          <a:xfrm>
            <a:off x="595798" y="6257982"/>
            <a:ext cx="11042200" cy="544002"/>
            <a:chOff x="595798" y="6257982"/>
            <a:chExt cx="11042200" cy="544002"/>
          </a:xfrm>
        </p:grpSpPr>
        <p:pic>
          <p:nvPicPr>
            <p:cNvPr id="78" name="Obraz 77">
              <a:extLst>
                <a:ext uri="{FF2B5EF4-FFF2-40B4-BE49-F238E27FC236}">
                  <a16:creationId xmlns:a16="http://schemas.microsoft.com/office/drawing/2014/main" id="{13259395-EA41-4F54-8037-2AFAC942F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4649" y="6257982"/>
              <a:ext cx="1153349" cy="544002"/>
            </a:xfrm>
            <a:prstGeom prst="rect">
              <a:avLst/>
            </a:prstGeom>
          </p:spPr>
        </p:pic>
        <p:cxnSp>
          <p:nvCxnSpPr>
            <p:cNvPr id="79" name="Łącznik prosty 78">
              <a:extLst>
                <a:ext uri="{FF2B5EF4-FFF2-40B4-BE49-F238E27FC236}">
                  <a16:creationId xmlns:a16="http://schemas.microsoft.com/office/drawing/2014/main" id="{1F7CF52D-EC3A-4618-9C5A-DB9C4E58F0E1}"/>
                </a:ext>
              </a:extLst>
            </p:cNvPr>
            <p:cNvCxnSpPr>
              <a:cxnSpLocks/>
            </p:cNvCxnSpPr>
            <p:nvPr/>
          </p:nvCxnSpPr>
          <p:spPr>
            <a:xfrm>
              <a:off x="673619" y="6357934"/>
              <a:ext cx="10801689" cy="0"/>
            </a:xfrm>
            <a:prstGeom prst="line">
              <a:avLst/>
            </a:prstGeom>
            <a:noFill/>
            <a:ln w="6350" cap="flat" cmpd="sng" algn="ctr">
              <a:solidFill>
                <a:srgbClr val="C0C1C1"/>
              </a:solidFill>
              <a:prstDash val="solid"/>
              <a:miter lim="800000"/>
            </a:ln>
            <a:effectLst/>
          </p:spPr>
        </p:cxnSp>
        <p:sp>
          <p:nvSpPr>
            <p:cNvPr id="80" name="pole tekstowe 79">
              <a:extLst>
                <a:ext uri="{FF2B5EF4-FFF2-40B4-BE49-F238E27FC236}">
                  <a16:creationId xmlns:a16="http://schemas.microsoft.com/office/drawing/2014/main" id="{FB1C6297-7A0A-4E2B-851D-241D1661E6BF}"/>
                </a:ext>
              </a:extLst>
            </p:cNvPr>
            <p:cNvSpPr txBox="1"/>
            <p:nvPr/>
          </p:nvSpPr>
          <p:spPr>
            <a:xfrm>
              <a:off x="595798" y="6419150"/>
              <a:ext cx="7711924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1C2C2"/>
                  </a:solidFill>
                  <a:effectLst/>
                  <a:uLnTx/>
                  <a:uFillTx/>
                  <a:latin typeface="Neo Sans Pro"/>
                </a:rPr>
                <a:t>www.grenton.pl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9704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4FD8A8E4-A93C-4F44-B58F-07AAB278C1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FDEE357-D9B7-4766-B530-550DEAD9194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CBB530B-1A79-4B14-B615-F8A86E4D3206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4938DC4A-AE1E-422A-987B-9CEC8DE130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Dziękuję za uwagę</a:t>
            </a:r>
            <a:r>
              <a:rPr lang="en-US" dirty="0"/>
              <a:t>!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83C7986-A217-42C8-83E0-5950C0BE8558}"/>
              </a:ext>
            </a:extLst>
          </p:cNvPr>
          <p:cNvGrpSpPr/>
          <p:nvPr/>
        </p:nvGrpSpPr>
        <p:grpSpPr>
          <a:xfrm>
            <a:off x="595798" y="6257982"/>
            <a:ext cx="11042200" cy="544002"/>
            <a:chOff x="595798" y="6257982"/>
            <a:chExt cx="11042200" cy="544002"/>
          </a:xfrm>
        </p:grpSpPr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1DFBA39D-CCFA-4D51-820C-37BB8D8F9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4649" y="6257982"/>
              <a:ext cx="1153349" cy="544002"/>
            </a:xfrm>
            <a:prstGeom prst="rect">
              <a:avLst/>
            </a:prstGeom>
          </p:spPr>
        </p:pic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051E20EF-8729-45CC-80E1-5F48AB39ABA5}"/>
                </a:ext>
              </a:extLst>
            </p:cNvPr>
            <p:cNvCxnSpPr>
              <a:cxnSpLocks/>
            </p:cNvCxnSpPr>
            <p:nvPr/>
          </p:nvCxnSpPr>
          <p:spPr>
            <a:xfrm>
              <a:off x="673619" y="6357934"/>
              <a:ext cx="10801689" cy="0"/>
            </a:xfrm>
            <a:prstGeom prst="line">
              <a:avLst/>
            </a:prstGeom>
            <a:noFill/>
            <a:ln w="6350" cap="flat" cmpd="sng" algn="ctr">
              <a:solidFill>
                <a:srgbClr val="C0C1C1"/>
              </a:solidFill>
              <a:prstDash val="solid"/>
              <a:miter lim="800000"/>
            </a:ln>
            <a:effectLst/>
          </p:spPr>
        </p:cxnSp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D4A0564C-6C5B-4262-9967-4E95D3E0BFB8}"/>
                </a:ext>
              </a:extLst>
            </p:cNvPr>
            <p:cNvSpPr txBox="1"/>
            <p:nvPr/>
          </p:nvSpPr>
          <p:spPr>
            <a:xfrm>
              <a:off x="595798" y="6419150"/>
              <a:ext cx="7711924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1C2C2"/>
                  </a:solidFill>
                  <a:effectLst/>
                  <a:uLnTx/>
                  <a:uFillTx/>
                  <a:latin typeface="Neo Sans Pro"/>
                </a:rPr>
                <a:t>www.grenton.</a:t>
              </a:r>
              <a:r>
                <a:rPr lang="pl-PL" sz="1200" kern="0" dirty="0">
                  <a:solidFill>
                    <a:srgbClr val="C1C2C2"/>
                  </a:solidFill>
                  <a:latin typeface="Neo Sans Pro"/>
                </a:rPr>
                <a:t>com</a:t>
              </a:r>
              <a:endPara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C1C2C2"/>
                </a:solidFill>
                <a:effectLst/>
                <a:uLnTx/>
                <a:uFillTx/>
                <a:latin typeface="Neo Sans Pro"/>
              </a:endParaRPr>
            </a:p>
          </p:txBody>
        </p:sp>
      </p:grp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19303CF5-DC91-49F8-9C84-45F2CAC142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226134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4">
            <a:extLst>
              <a:ext uri="{FF2B5EF4-FFF2-40B4-BE49-F238E27FC236}">
                <a16:creationId xmlns:a16="http://schemas.microsoft.com/office/drawing/2014/main" id="{C256B5D2-F7C1-4EB2-8C1A-13BBE535B1E4}"/>
              </a:ext>
            </a:extLst>
          </p:cNvPr>
          <p:cNvSpPr txBox="1">
            <a:spLocks/>
          </p:cNvSpPr>
          <p:nvPr/>
        </p:nvSpPr>
        <p:spPr>
          <a:xfrm>
            <a:off x="595798" y="676154"/>
            <a:ext cx="5500202" cy="11252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ED2F48"/>
                </a:solidFill>
                <a:latin typeface="Neo Sans Pro" panose="020B0504030504040204" pitchFamily="34" charset="-18"/>
                <a:ea typeface="+mj-ea"/>
                <a:cs typeface="+mj-cs"/>
              </a:defRPr>
            </a:lvl1pPr>
          </a:lstStyle>
          <a:p>
            <a:r>
              <a:rPr lang="pl-PL" sz="3200" b="0" dirty="0">
                <a:solidFill>
                  <a:srgbClr val="353939"/>
                </a:solidFill>
                <a:latin typeface="Neo Sans Pro"/>
                <a:ea typeface="Times New Roman" panose="02020603050405020304" pitchFamily="18" charset="0"/>
                <a:cs typeface="Tahoma" panose="020B0604030504040204" pitchFamily="34" charset="0"/>
              </a:rPr>
              <a:t>Wykorzystaj potencjał </a:t>
            </a:r>
          </a:p>
          <a:p>
            <a:r>
              <a:rPr lang="pl-PL" sz="3200" b="0" dirty="0">
                <a:solidFill>
                  <a:srgbClr val="353939"/>
                </a:solidFill>
                <a:latin typeface="Neo Sans Pro"/>
                <a:ea typeface="Times New Roman" panose="02020603050405020304" pitchFamily="18" charset="0"/>
                <a:cs typeface="Tahoma" panose="020B0604030504040204" pitchFamily="34" charset="0"/>
              </a:rPr>
              <a:t>rynku smart home!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2C9BDF79-F1F6-4362-8454-B9AF7DC01092}"/>
              </a:ext>
            </a:extLst>
          </p:cNvPr>
          <p:cNvGrpSpPr/>
          <p:nvPr/>
        </p:nvGrpSpPr>
        <p:grpSpPr>
          <a:xfrm>
            <a:off x="-9832" y="-5582"/>
            <a:ext cx="531042" cy="521210"/>
            <a:chOff x="-9832" y="-5582"/>
            <a:chExt cx="531042" cy="521210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9C2BA984-EF36-4CAA-AAF2-82D1076BC94F}"/>
                </a:ext>
              </a:extLst>
            </p:cNvPr>
            <p:cNvSpPr/>
            <p:nvPr/>
          </p:nvSpPr>
          <p:spPr>
            <a:xfrm rot="5400000">
              <a:off x="-191381" y="175967"/>
              <a:ext cx="521210" cy="158112"/>
            </a:xfrm>
            <a:prstGeom prst="rect">
              <a:avLst/>
            </a:prstGeom>
            <a:solidFill>
              <a:srgbClr val="ED2F4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AFBA105C-1C93-46E0-85E0-666E25D64DAB}"/>
                </a:ext>
              </a:extLst>
            </p:cNvPr>
            <p:cNvSpPr/>
            <p:nvPr/>
          </p:nvSpPr>
          <p:spPr>
            <a:xfrm rot="10800000">
              <a:off x="0" y="-5582"/>
              <a:ext cx="521210" cy="158112"/>
            </a:xfrm>
            <a:prstGeom prst="rect">
              <a:avLst/>
            </a:prstGeom>
            <a:solidFill>
              <a:srgbClr val="ED2F4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2643CED0-69FF-4477-A0E1-0235CD98F3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9" r="7833" b="498"/>
          <a:stretch/>
        </p:blipFill>
        <p:spPr>
          <a:xfrm>
            <a:off x="6507135" y="414900"/>
            <a:ext cx="5228284" cy="5881820"/>
          </a:xfrm>
          <a:prstGeom prst="rect">
            <a:avLst/>
          </a:prstGeom>
          <a:effectLst/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CBCCEDC-FD52-47EE-86C1-6BCD07575669}"/>
              </a:ext>
            </a:extLst>
          </p:cNvPr>
          <p:cNvSpPr txBox="1"/>
          <p:nvPr/>
        </p:nvSpPr>
        <p:spPr>
          <a:xfrm flipH="1">
            <a:off x="673617" y="2322295"/>
            <a:ext cx="4737167" cy="31055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14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800" b="1" dirty="0">
                <a:effectLst/>
                <a:latin typeface="Neo Sans Pro Light" panose="020B0304030504040204" pitchFamily="34" charset="-18"/>
                <a:ea typeface="Times New Roman" panose="02020603050405020304" pitchFamily="18" charset="0"/>
                <a:cs typeface="Tahoma" panose="020B0604030504040204" pitchFamily="34" charset="0"/>
              </a:rPr>
              <a:t>Dzisiaj 20% </a:t>
            </a:r>
            <a:r>
              <a:rPr lang="pl-PL" sz="2800" dirty="0">
                <a:effectLst/>
                <a:latin typeface="Neo Sans Pro Light" panose="020B0304030504040204" pitchFamily="34" charset="-18"/>
                <a:ea typeface="Times New Roman" panose="02020603050405020304" pitchFamily="18" charset="0"/>
                <a:cs typeface="Tahoma" panose="020B0604030504040204" pitchFamily="34" charset="0"/>
              </a:rPr>
              <a:t>gospodarstw domowych korzysta z technologii smart home. 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800"/>
              </a:spcAft>
            </a:pPr>
            <a:endParaRPr lang="pl-PL" sz="800" dirty="0">
              <a:effectLst/>
              <a:latin typeface="Neo Sans Pro Light" panose="020B0304030504040204" pitchFamily="34" charset="-18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457200" indent="-457200">
              <a:lnSpc>
                <a:spcPct val="114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800" b="1" dirty="0">
                <a:effectLst/>
                <a:latin typeface="Neo Sans Pro Light" panose="020B0304030504040204" pitchFamily="34" charset="-18"/>
                <a:ea typeface="Times New Roman" panose="02020603050405020304" pitchFamily="18" charset="0"/>
                <a:cs typeface="Tahoma" panose="020B0604030504040204" pitchFamily="34" charset="0"/>
              </a:rPr>
              <a:t>Do 2024 r. </a:t>
            </a:r>
            <a:r>
              <a:rPr lang="pl-PL" sz="2800" dirty="0">
                <a:effectLst/>
                <a:latin typeface="Neo Sans Pro Light" panose="020B0304030504040204" pitchFamily="34" charset="-18"/>
                <a:ea typeface="Times New Roman" panose="02020603050405020304" pitchFamily="18" charset="0"/>
                <a:cs typeface="Tahoma" panose="020B0604030504040204" pitchFamily="34" charset="0"/>
              </a:rPr>
              <a:t>liczba ta </a:t>
            </a:r>
            <a:r>
              <a:rPr lang="pl-PL" sz="2800" b="1" dirty="0">
                <a:effectLst/>
                <a:latin typeface="Neo Sans Pro Light" panose="020B0304030504040204" pitchFamily="34" charset="-18"/>
                <a:ea typeface="Times New Roman" panose="02020603050405020304" pitchFamily="18" charset="0"/>
                <a:cs typeface="Tahoma" panose="020B0604030504040204" pitchFamily="34" charset="0"/>
              </a:rPr>
              <a:t>wzrośnie do 50%.</a:t>
            </a:r>
            <a:endParaRPr lang="pl-PL" sz="2800" b="1" dirty="0">
              <a:latin typeface="Neo Sans Pro Light" panose="020B0304030504040204" pitchFamily="34" charset="-18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6123E05-F118-4383-B90C-3E21D00B0013}"/>
              </a:ext>
            </a:extLst>
          </p:cNvPr>
          <p:cNvSpPr txBox="1"/>
          <p:nvPr/>
        </p:nvSpPr>
        <p:spPr>
          <a:xfrm>
            <a:off x="595797" y="5787673"/>
            <a:ext cx="4984471" cy="509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pl-PL" sz="1050" dirty="0">
                <a:latin typeface="Neo Sans Pro Light" panose="020B0304030504040204" pitchFamily="34" charset="-18"/>
                <a:ea typeface="+mn-lt"/>
                <a:cs typeface="+mn-lt"/>
              </a:rPr>
              <a:t>*</a:t>
            </a:r>
            <a:r>
              <a:rPr lang="pl-PL" dirty="0">
                <a:latin typeface="Neo Sans Pro Light" panose="020B0304030504040204" pitchFamily="34" charset="-18"/>
                <a:ea typeface="+mn-lt"/>
                <a:cs typeface="+mn-lt"/>
              </a:rPr>
              <a:t> </a:t>
            </a:r>
            <a:r>
              <a:rPr lang="pl-PL" sz="1200" dirty="0">
                <a:latin typeface="Neo Sans Pro Light" panose="020B0304030504040204" pitchFamily="34" charset="-18"/>
                <a:ea typeface="+mn-lt"/>
                <a:cs typeface="+mn-lt"/>
              </a:rPr>
              <a:t>Wartość rynku smart home (UE28+2, Berg Insight)</a:t>
            </a:r>
            <a:endParaRPr lang="pl-PL" sz="1200" dirty="0">
              <a:latin typeface="Neo Sans Pro Light" panose="020B0304030504040204" pitchFamily="34" charset="-18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b="0" i="0" u="none" strike="noStrike" kern="1200" cap="none" spc="0" normalizeH="0" baseline="0" noProof="0" dirty="0">
              <a:ln>
                <a:noFill/>
              </a:ln>
              <a:solidFill>
                <a:srgbClr val="353939"/>
              </a:solidFill>
              <a:effectLst/>
              <a:uLnTx/>
              <a:uFillTx/>
              <a:cs typeface="Aharoni"/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6B4C0A3-2FEC-48E5-BEC9-780989B3F062}"/>
              </a:ext>
            </a:extLst>
          </p:cNvPr>
          <p:cNvGrpSpPr/>
          <p:nvPr/>
        </p:nvGrpSpPr>
        <p:grpSpPr>
          <a:xfrm>
            <a:off x="595797" y="6296720"/>
            <a:ext cx="11042200" cy="544002"/>
            <a:chOff x="595798" y="6257982"/>
            <a:chExt cx="11042200" cy="544002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454ECF08-10BE-4BCA-A8E8-74676C0A0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4649" y="6257982"/>
              <a:ext cx="1153349" cy="544002"/>
            </a:xfrm>
            <a:prstGeom prst="rect">
              <a:avLst/>
            </a:prstGeom>
          </p:spPr>
        </p:pic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B300ADAE-EE62-4819-AB07-C1818EFCDAAB}"/>
                </a:ext>
              </a:extLst>
            </p:cNvPr>
            <p:cNvCxnSpPr>
              <a:cxnSpLocks/>
            </p:cNvCxnSpPr>
            <p:nvPr/>
          </p:nvCxnSpPr>
          <p:spPr>
            <a:xfrm>
              <a:off x="673619" y="6357934"/>
              <a:ext cx="10801689" cy="0"/>
            </a:xfrm>
            <a:prstGeom prst="line">
              <a:avLst/>
            </a:prstGeom>
            <a:noFill/>
            <a:ln w="6350" cap="flat" cmpd="sng" algn="ctr">
              <a:solidFill>
                <a:srgbClr val="C0C1C1"/>
              </a:solidFill>
              <a:prstDash val="solid"/>
              <a:miter lim="800000"/>
            </a:ln>
            <a:effectLst/>
          </p:spPr>
        </p:cxn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11673B92-B428-4DAD-AA93-64448D6FF0F3}"/>
                </a:ext>
              </a:extLst>
            </p:cNvPr>
            <p:cNvSpPr txBox="1"/>
            <p:nvPr/>
          </p:nvSpPr>
          <p:spPr>
            <a:xfrm>
              <a:off x="595798" y="6419150"/>
              <a:ext cx="7711924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1C2C2"/>
                  </a:solidFill>
                  <a:effectLst/>
                  <a:uLnTx/>
                  <a:uFillTx/>
                  <a:latin typeface="Neo Sans Pro"/>
                </a:rPr>
                <a:t>www.grenton.</a:t>
              </a:r>
              <a:r>
                <a:rPr lang="pl-PL" sz="1200" kern="0" dirty="0" err="1">
                  <a:solidFill>
                    <a:srgbClr val="C1C2C2"/>
                  </a:solidFill>
                  <a:latin typeface="Neo Sans Pro"/>
                </a:rPr>
                <a:t>pl</a:t>
              </a:r>
              <a:endPara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C1C2C2"/>
                </a:solidFill>
                <a:effectLst/>
                <a:uLnTx/>
                <a:uFillTx/>
                <a:latin typeface="Neo Sans P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5655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wal 2">
            <a:extLst>
              <a:ext uri="{FF2B5EF4-FFF2-40B4-BE49-F238E27FC236}">
                <a16:creationId xmlns:a16="http://schemas.microsoft.com/office/drawing/2014/main" id="{30641DF3-2544-43EC-9C1C-036D5D3913E3}"/>
              </a:ext>
            </a:extLst>
          </p:cNvPr>
          <p:cNvSpPr/>
          <p:nvPr/>
        </p:nvSpPr>
        <p:spPr>
          <a:xfrm>
            <a:off x="1370944" y="952107"/>
            <a:ext cx="2348302" cy="2309927"/>
          </a:xfrm>
          <a:prstGeom prst="ellipse">
            <a:avLst/>
          </a:prstGeom>
          <a:gradFill flip="none" rotWithShape="1">
            <a:gsLst>
              <a:gs pos="39000">
                <a:srgbClr val="FFFFFF"/>
              </a:gs>
              <a:gs pos="100000">
                <a:srgbClr val="CFCFCF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Neo Sans Pro"/>
              <a:ea typeface="+mn-ea"/>
              <a:cs typeface="+mn-cs"/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134C8084-66A3-4760-84E8-13463CE28F3D}"/>
              </a:ext>
            </a:extLst>
          </p:cNvPr>
          <p:cNvSpPr/>
          <p:nvPr/>
        </p:nvSpPr>
        <p:spPr>
          <a:xfrm>
            <a:off x="8444031" y="1003232"/>
            <a:ext cx="2348302" cy="2309927"/>
          </a:xfrm>
          <a:prstGeom prst="ellipse">
            <a:avLst/>
          </a:prstGeom>
          <a:gradFill flip="none" rotWithShape="1">
            <a:gsLst>
              <a:gs pos="39000">
                <a:srgbClr val="FFFFFF"/>
              </a:gs>
              <a:gs pos="100000">
                <a:srgbClr val="CFCFCF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Neo Sans Pro"/>
              <a:ea typeface="+mn-ea"/>
              <a:cs typeface="+mn-cs"/>
            </a:endParaRPr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177DE3F3-9437-4072-AD52-275BCB11258C}"/>
              </a:ext>
            </a:extLst>
          </p:cNvPr>
          <p:cNvSpPr/>
          <p:nvPr/>
        </p:nvSpPr>
        <p:spPr>
          <a:xfrm>
            <a:off x="4907487" y="952107"/>
            <a:ext cx="2348302" cy="2309927"/>
          </a:xfrm>
          <a:prstGeom prst="ellipse">
            <a:avLst/>
          </a:prstGeom>
          <a:gradFill flip="none" rotWithShape="1">
            <a:gsLst>
              <a:gs pos="39000">
                <a:srgbClr val="FFFFFF"/>
              </a:gs>
              <a:gs pos="100000">
                <a:srgbClr val="CFCFCF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Neo Sans Pro"/>
              <a:ea typeface="+mn-ea"/>
              <a:cs typeface="+mn-cs"/>
            </a:endParaRPr>
          </a:p>
        </p:txBody>
      </p:sp>
      <p:pic>
        <p:nvPicPr>
          <p:cNvPr id="6" name="Obraz 15">
            <a:extLst>
              <a:ext uri="{FF2B5EF4-FFF2-40B4-BE49-F238E27FC236}">
                <a16:creationId xmlns:a16="http://schemas.microsoft.com/office/drawing/2014/main" id="{3F3B498E-E60E-4429-AE49-467BC4E7B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327746" y="3383365"/>
            <a:ext cx="416930" cy="233219"/>
          </a:xfrm>
          <a:prstGeom prst="rect">
            <a:avLst/>
          </a:prstGeom>
        </p:spPr>
      </p:pic>
      <p:pic>
        <p:nvPicPr>
          <p:cNvPr id="7" name="Obraz 15">
            <a:extLst>
              <a:ext uri="{FF2B5EF4-FFF2-40B4-BE49-F238E27FC236}">
                <a16:creationId xmlns:a16="http://schemas.microsoft.com/office/drawing/2014/main" id="{94DB9699-7E26-41E4-8955-3A2775EEB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887534" y="3448501"/>
            <a:ext cx="416930" cy="233219"/>
          </a:xfrm>
          <a:prstGeom prst="rect">
            <a:avLst/>
          </a:prstGeom>
        </p:spPr>
      </p:pic>
      <p:pic>
        <p:nvPicPr>
          <p:cNvPr id="8" name="Obraz 15">
            <a:extLst>
              <a:ext uri="{FF2B5EF4-FFF2-40B4-BE49-F238E27FC236}">
                <a16:creationId xmlns:a16="http://schemas.microsoft.com/office/drawing/2014/main" id="{1ABADE6C-0E26-46F7-9C4B-B08059000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447325" y="3541915"/>
            <a:ext cx="416930" cy="233219"/>
          </a:xfrm>
          <a:prstGeom prst="rect">
            <a:avLst/>
          </a:prstGeom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CCF2135F-0BE8-46D3-8A4E-356F6BEF3832}"/>
              </a:ext>
            </a:extLst>
          </p:cNvPr>
          <p:cNvCxnSpPr>
            <a:cxnSpLocks/>
          </p:cNvCxnSpPr>
          <p:nvPr/>
        </p:nvCxnSpPr>
        <p:spPr>
          <a:xfrm>
            <a:off x="2003067" y="3820468"/>
            <a:ext cx="1079498" cy="0"/>
          </a:xfrm>
          <a:prstGeom prst="line">
            <a:avLst/>
          </a:prstGeom>
          <a:noFill/>
          <a:ln w="6350" cap="flat" cmpd="sng" algn="ctr">
            <a:solidFill>
              <a:srgbClr val="C0C1C1"/>
            </a:solidFill>
            <a:prstDash val="solid"/>
            <a:miter lim="800000"/>
          </a:ln>
          <a:effectLst/>
        </p:spPr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946066EE-8052-4265-AE1E-90CBF0B8B53C}"/>
              </a:ext>
            </a:extLst>
          </p:cNvPr>
          <p:cNvCxnSpPr>
            <a:cxnSpLocks/>
          </p:cNvCxnSpPr>
          <p:nvPr/>
        </p:nvCxnSpPr>
        <p:spPr>
          <a:xfrm>
            <a:off x="9116041" y="3894897"/>
            <a:ext cx="1079498" cy="0"/>
          </a:xfrm>
          <a:prstGeom prst="line">
            <a:avLst/>
          </a:prstGeom>
          <a:noFill/>
          <a:ln w="6350" cap="flat" cmpd="sng" algn="ctr">
            <a:solidFill>
              <a:srgbClr val="C0C1C1"/>
            </a:solidFill>
            <a:prstDash val="solid"/>
            <a:miter lim="800000"/>
          </a:ln>
          <a:effectLst/>
        </p:spPr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88144CF8-33E9-494B-910D-E10F48EB0097}"/>
              </a:ext>
            </a:extLst>
          </p:cNvPr>
          <p:cNvCxnSpPr>
            <a:cxnSpLocks/>
          </p:cNvCxnSpPr>
          <p:nvPr/>
        </p:nvCxnSpPr>
        <p:spPr>
          <a:xfrm>
            <a:off x="5556250" y="3868187"/>
            <a:ext cx="1079498" cy="0"/>
          </a:xfrm>
          <a:prstGeom prst="line">
            <a:avLst/>
          </a:prstGeom>
          <a:noFill/>
          <a:ln w="6350" cap="flat" cmpd="sng" algn="ctr">
            <a:solidFill>
              <a:srgbClr val="C0C1C1"/>
            </a:solidFill>
            <a:prstDash val="solid"/>
            <a:miter lim="800000"/>
          </a:ln>
          <a:effectLst/>
        </p:spPr>
      </p:cxnSp>
      <p:grpSp>
        <p:nvGrpSpPr>
          <p:cNvPr id="12" name="Grupa 11">
            <a:extLst>
              <a:ext uri="{FF2B5EF4-FFF2-40B4-BE49-F238E27FC236}">
                <a16:creationId xmlns:a16="http://schemas.microsoft.com/office/drawing/2014/main" id="{DF317877-0154-46E0-8188-F214104AF125}"/>
              </a:ext>
            </a:extLst>
          </p:cNvPr>
          <p:cNvGrpSpPr/>
          <p:nvPr/>
        </p:nvGrpSpPr>
        <p:grpSpPr>
          <a:xfrm>
            <a:off x="595798" y="6257982"/>
            <a:ext cx="11042200" cy="544002"/>
            <a:chOff x="595798" y="6257982"/>
            <a:chExt cx="11042200" cy="544002"/>
          </a:xfrm>
        </p:grpSpPr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C3C7F228-03F6-4721-9511-CC419A2AC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4649" y="6257982"/>
              <a:ext cx="1153349" cy="544002"/>
            </a:xfrm>
            <a:prstGeom prst="rect">
              <a:avLst/>
            </a:prstGeom>
          </p:spPr>
        </p:pic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3A203E36-7CF6-4D55-A512-EA5E962B3C22}"/>
                </a:ext>
              </a:extLst>
            </p:cNvPr>
            <p:cNvCxnSpPr>
              <a:cxnSpLocks/>
            </p:cNvCxnSpPr>
            <p:nvPr/>
          </p:nvCxnSpPr>
          <p:spPr>
            <a:xfrm>
              <a:off x="673619" y="6357934"/>
              <a:ext cx="10801689" cy="0"/>
            </a:xfrm>
            <a:prstGeom prst="line">
              <a:avLst/>
            </a:prstGeom>
            <a:noFill/>
            <a:ln w="6350" cap="flat" cmpd="sng" algn="ctr">
              <a:solidFill>
                <a:srgbClr val="C0C1C1"/>
              </a:solidFill>
              <a:prstDash val="solid"/>
              <a:miter lim="800000"/>
            </a:ln>
            <a:effectLst/>
          </p:spPr>
        </p:cxn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C2E199C8-B3FA-48A4-9128-E93D4B6B92D6}"/>
                </a:ext>
              </a:extLst>
            </p:cNvPr>
            <p:cNvSpPr txBox="1"/>
            <p:nvPr/>
          </p:nvSpPr>
          <p:spPr>
            <a:xfrm>
              <a:off x="595798" y="6419150"/>
              <a:ext cx="7711924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1C2C2"/>
                  </a:solidFill>
                  <a:effectLst/>
                  <a:uLnTx/>
                  <a:uFillTx/>
                  <a:latin typeface="Neo Sans Pro"/>
                </a:rPr>
                <a:t>www.grenton.pl</a:t>
              </a:r>
            </a:p>
          </p:txBody>
        </p:sp>
      </p:grpSp>
      <p:sp>
        <p:nvSpPr>
          <p:cNvPr id="16" name="Symbol zastępczy tekstu 2">
            <a:extLst>
              <a:ext uri="{FF2B5EF4-FFF2-40B4-BE49-F238E27FC236}">
                <a16:creationId xmlns:a16="http://schemas.microsoft.com/office/drawing/2014/main" id="{F97A9ADC-73A5-44DA-8D79-6669B2584B66}"/>
              </a:ext>
            </a:extLst>
          </p:cNvPr>
          <p:cNvSpPr txBox="1">
            <a:spLocks/>
          </p:cNvSpPr>
          <p:nvPr/>
        </p:nvSpPr>
        <p:spPr>
          <a:xfrm>
            <a:off x="357188" y="4827218"/>
            <a:ext cx="2440810" cy="1830436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1800" dirty="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26B635C6-4B17-475D-BDAA-54F944C3546F}"/>
              </a:ext>
            </a:extLst>
          </p:cNvPr>
          <p:cNvSpPr txBox="1"/>
          <p:nvPr/>
        </p:nvSpPr>
        <p:spPr>
          <a:xfrm>
            <a:off x="1434982" y="1802161"/>
            <a:ext cx="2220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Neo Sans Pro" panose="020B0504030504040204" pitchFamily="34" charset="0"/>
              </a:rPr>
              <a:t>10 </a:t>
            </a:r>
            <a:r>
              <a:rPr lang="pl-PL" sz="2000" dirty="0">
                <a:latin typeface="Neo Sans Pro" panose="020B0504030504040204" pitchFamily="34" charset="0"/>
              </a:rPr>
              <a:t>lat</a:t>
            </a:r>
          </a:p>
          <a:p>
            <a:pPr algn="ctr"/>
            <a:r>
              <a:rPr lang="pl-PL" sz="2000" dirty="0">
                <a:latin typeface="Neo Sans Pro" panose="020B0504030504040204" pitchFamily="34" charset="0"/>
              </a:rPr>
              <a:t>doświadczenia</a:t>
            </a:r>
            <a:endParaRPr lang="en-US" sz="2000" dirty="0">
              <a:latin typeface="Neo Sans Pro" panose="020B0504030504040204" pitchFamily="34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DD98B2C-7177-4832-A628-768E54FDBFC4}"/>
              </a:ext>
            </a:extLst>
          </p:cNvPr>
          <p:cNvSpPr txBox="1"/>
          <p:nvPr/>
        </p:nvSpPr>
        <p:spPr>
          <a:xfrm>
            <a:off x="4921848" y="1686191"/>
            <a:ext cx="2348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Neo Sans Pro" panose="020B0504030504040204" pitchFamily="34" charset="0"/>
              </a:rPr>
              <a:t>Międzynarodowa dystrybucja –</a:t>
            </a:r>
          </a:p>
          <a:p>
            <a:pPr algn="ctr"/>
            <a:r>
              <a:rPr lang="en-US" sz="2000" dirty="0">
                <a:latin typeface="Neo Sans Pro" panose="020B0504030504040204" pitchFamily="34" charset="0"/>
              </a:rPr>
              <a:t>27 </a:t>
            </a:r>
            <a:r>
              <a:rPr lang="pl-PL" sz="2000" dirty="0">
                <a:latin typeface="Neo Sans Pro" panose="020B0504030504040204" pitchFamily="34" charset="0"/>
              </a:rPr>
              <a:t>krajów</a:t>
            </a:r>
            <a:endParaRPr lang="en-US" sz="2000" dirty="0">
              <a:latin typeface="Neo Sans Pro" panose="020B0504030504040204" pitchFamily="34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87E1B77-52BE-4DC6-8728-20244FAA49D8}"/>
              </a:ext>
            </a:extLst>
          </p:cNvPr>
          <p:cNvSpPr txBox="1"/>
          <p:nvPr/>
        </p:nvSpPr>
        <p:spPr>
          <a:xfrm>
            <a:off x="8655666" y="1802161"/>
            <a:ext cx="1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Neo Sans Pro" panose="020B0504030504040204" pitchFamily="34" charset="0"/>
              </a:rPr>
              <a:t>Sieć dystrybucji</a:t>
            </a:r>
            <a:endParaRPr lang="en-US" sz="2000" dirty="0">
              <a:latin typeface="Neo Sans Pro" panose="020B0504030504040204" pitchFamily="34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A82FEAF-9554-444C-BAC8-87EC305CB8B8}"/>
              </a:ext>
            </a:extLst>
          </p:cNvPr>
          <p:cNvSpPr txBox="1"/>
          <p:nvPr/>
        </p:nvSpPr>
        <p:spPr>
          <a:xfrm>
            <a:off x="886120" y="4320433"/>
            <a:ext cx="2940850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Neo Sans Pro" panose="020B0504030504040204" pitchFamily="34" charset="0"/>
              </a:rPr>
              <a:t>L</a:t>
            </a:r>
            <a:r>
              <a:rPr lang="pl-PL" sz="2000" dirty="0">
                <a:latin typeface="Neo Sans Pro" panose="020B0504030504040204" pitchFamily="34" charset="0"/>
              </a:rPr>
              <a:t>ider rynku smart home w Polsce</a:t>
            </a:r>
            <a:endParaRPr lang="en-US" sz="2000" dirty="0">
              <a:latin typeface="Neo Sans Pro" panose="020B0504030504040204" pitchFamily="34" charset="0"/>
            </a:endParaRPr>
          </a:p>
          <a:p>
            <a:pPr marL="342900" indent="-342900" algn="ctr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latin typeface="Neo Sans Pro" panose="020B0504030504040204" pitchFamily="34" charset="0"/>
              </a:rPr>
              <a:t>Własny dział</a:t>
            </a:r>
            <a:r>
              <a:rPr lang="en-US" sz="2000" dirty="0">
                <a:latin typeface="Neo Sans Pro" panose="020B0504030504040204" pitchFamily="34" charset="0"/>
              </a:rPr>
              <a:t> R&amp;D 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DA87307A-EC34-468B-83F0-B6A23C72F21D}"/>
              </a:ext>
            </a:extLst>
          </p:cNvPr>
          <p:cNvSpPr txBox="1"/>
          <p:nvPr/>
        </p:nvSpPr>
        <p:spPr>
          <a:xfrm>
            <a:off x="4508963" y="4293786"/>
            <a:ext cx="307961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pl-PL" sz="2000" b="0" i="0" dirty="0">
                <a:solidFill>
                  <a:srgbClr val="050505"/>
                </a:solidFill>
                <a:effectLst/>
                <a:latin typeface="Neo Sans Pro" panose="020B0504030504040204" pitchFamily="34" charset="0"/>
              </a:rPr>
              <a:t>Europa</a:t>
            </a:r>
          </a:p>
          <a:p>
            <a:pPr algn="ctr">
              <a:spcBef>
                <a:spcPts val="1000"/>
              </a:spcBef>
            </a:pPr>
            <a:r>
              <a:rPr lang="pl-PL" sz="2000" dirty="0">
                <a:solidFill>
                  <a:srgbClr val="050505"/>
                </a:solidFill>
                <a:latin typeface="Neo Sans Pro" panose="020B0504030504040204" pitchFamily="34" charset="0"/>
              </a:rPr>
              <a:t>Afryka</a:t>
            </a:r>
          </a:p>
          <a:p>
            <a:pPr algn="ctr">
              <a:spcBef>
                <a:spcPts val="1000"/>
              </a:spcBef>
            </a:pPr>
            <a:r>
              <a:rPr lang="pl-PL" sz="2000" b="0" i="0" dirty="0">
                <a:solidFill>
                  <a:srgbClr val="050505"/>
                </a:solidFill>
                <a:effectLst/>
                <a:latin typeface="Neo Sans Pro" panose="020B0504030504040204" pitchFamily="34" charset="0"/>
              </a:rPr>
              <a:t>Bliski Wschód</a:t>
            </a:r>
            <a:r>
              <a:rPr lang="en-US" sz="2000" b="0" i="0" dirty="0">
                <a:solidFill>
                  <a:srgbClr val="050505"/>
                </a:solidFill>
                <a:effectLst/>
                <a:latin typeface="Neo Sans Pro" panose="020B0504030504040204" pitchFamily="34" charset="0"/>
              </a:rPr>
              <a:t> </a:t>
            </a:r>
            <a:endParaRPr lang="pl-PL" sz="2000" b="0" i="0" dirty="0">
              <a:solidFill>
                <a:srgbClr val="050505"/>
              </a:solidFill>
              <a:effectLst/>
              <a:latin typeface="Neo Sans Pro" panose="020B0504030504040204" pitchFamily="34" charset="0"/>
            </a:endParaRPr>
          </a:p>
          <a:p>
            <a:pPr algn="ctr">
              <a:spcBef>
                <a:spcPts val="1000"/>
              </a:spcBef>
            </a:pPr>
            <a:endParaRPr lang="pl-PL" sz="2000" dirty="0">
              <a:latin typeface="Neo Sans Pro" panose="020B0504030504040204" pitchFamily="34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A0BB3D4D-FFB7-455F-AB60-F535EFC98796}"/>
              </a:ext>
            </a:extLst>
          </p:cNvPr>
          <p:cNvSpPr txBox="1"/>
          <p:nvPr/>
        </p:nvSpPr>
        <p:spPr>
          <a:xfrm>
            <a:off x="8365029" y="4320433"/>
            <a:ext cx="2348302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2000" dirty="0">
                <a:solidFill>
                  <a:srgbClr val="050505"/>
                </a:solidFill>
                <a:latin typeface="Neo Sans Pro" panose="020B0504030504040204" pitchFamily="34" charset="0"/>
              </a:rPr>
              <a:t>D</a:t>
            </a:r>
            <a:r>
              <a:rPr lang="pl-PL" sz="2000" dirty="0">
                <a:solidFill>
                  <a:srgbClr val="050505"/>
                </a:solidFill>
                <a:latin typeface="Neo Sans Pro" panose="020B0504030504040204" pitchFamily="34" charset="0"/>
              </a:rPr>
              <a:t>ealerzy</a:t>
            </a:r>
            <a:endParaRPr lang="en-US" sz="2000" dirty="0">
              <a:solidFill>
                <a:srgbClr val="050505"/>
              </a:solidFill>
              <a:latin typeface="Neo Sans Pro" panose="020B0504030504040204" pitchFamily="34" charset="0"/>
            </a:endParaRPr>
          </a:p>
          <a:p>
            <a:pPr algn="ctr">
              <a:spcBef>
                <a:spcPts val="1000"/>
              </a:spcBef>
            </a:pPr>
            <a:r>
              <a:rPr lang="en-US" sz="2000" dirty="0">
                <a:solidFill>
                  <a:srgbClr val="050505"/>
                </a:solidFill>
                <a:latin typeface="Neo Sans Pro" panose="020B0504030504040204" pitchFamily="34" charset="0"/>
              </a:rPr>
              <a:t>D</a:t>
            </a:r>
            <a:r>
              <a:rPr lang="pl-PL" sz="2000" dirty="0">
                <a:solidFill>
                  <a:srgbClr val="050505"/>
                </a:solidFill>
                <a:latin typeface="Neo Sans Pro" panose="020B0504030504040204" pitchFamily="34" charset="0"/>
              </a:rPr>
              <a:t>ystrybutorzy</a:t>
            </a:r>
            <a:endParaRPr lang="en-US" sz="2000" dirty="0">
              <a:solidFill>
                <a:srgbClr val="050505"/>
              </a:solidFill>
              <a:latin typeface="Neo Sans Pro" panose="020B0504030504040204" pitchFamily="34" charset="0"/>
            </a:endParaRPr>
          </a:p>
          <a:p>
            <a:pPr algn="ctr">
              <a:spcBef>
                <a:spcPts val="1000"/>
              </a:spcBef>
            </a:pPr>
            <a:r>
              <a:rPr lang="en-US" sz="2000" dirty="0">
                <a:solidFill>
                  <a:srgbClr val="050505"/>
                </a:solidFill>
                <a:latin typeface="Neo Sans Pro" panose="020B0504030504040204" pitchFamily="34" charset="0"/>
              </a:rPr>
              <a:t>Partne</a:t>
            </a:r>
            <a:r>
              <a:rPr lang="pl-PL" sz="2000" dirty="0">
                <a:solidFill>
                  <a:srgbClr val="050505"/>
                </a:solidFill>
                <a:latin typeface="Neo Sans Pro" panose="020B0504030504040204" pitchFamily="34" charset="0"/>
              </a:rPr>
              <a:t>rzy</a:t>
            </a:r>
            <a:endParaRPr lang="en-US" sz="2000" dirty="0">
              <a:latin typeface="Neo Sans Pro" panose="020B0504030504040204" pitchFamily="34" charset="0"/>
            </a:endParaRPr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C2864397-E69B-4835-994D-C290D8F97A57}"/>
              </a:ext>
            </a:extLst>
          </p:cNvPr>
          <p:cNvGrpSpPr/>
          <p:nvPr/>
        </p:nvGrpSpPr>
        <p:grpSpPr>
          <a:xfrm>
            <a:off x="-9832" y="-5582"/>
            <a:ext cx="531042" cy="521210"/>
            <a:chOff x="-9832" y="-5582"/>
            <a:chExt cx="531042" cy="521210"/>
          </a:xfrm>
        </p:grpSpPr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B27AA3CF-5AD8-4802-BFED-67E722833497}"/>
                </a:ext>
              </a:extLst>
            </p:cNvPr>
            <p:cNvSpPr/>
            <p:nvPr/>
          </p:nvSpPr>
          <p:spPr>
            <a:xfrm rot="5400000">
              <a:off x="-191381" y="175967"/>
              <a:ext cx="521210" cy="158112"/>
            </a:xfrm>
            <a:prstGeom prst="rect">
              <a:avLst/>
            </a:prstGeom>
            <a:solidFill>
              <a:srgbClr val="ED2F4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621FEFB8-14A8-49EF-8DE5-750C248134CC}"/>
                </a:ext>
              </a:extLst>
            </p:cNvPr>
            <p:cNvSpPr/>
            <p:nvPr/>
          </p:nvSpPr>
          <p:spPr>
            <a:xfrm rot="10800000">
              <a:off x="0" y="-5582"/>
              <a:ext cx="521210" cy="158112"/>
            </a:xfrm>
            <a:prstGeom prst="rect">
              <a:avLst/>
            </a:prstGeom>
            <a:solidFill>
              <a:srgbClr val="ED2F4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701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BF1E465-CFAB-4274-8802-50D011A3990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42455" y="3950745"/>
            <a:ext cx="2440810" cy="2439987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E</a:t>
            </a:r>
            <a:r>
              <a:rPr lang="pl-PL" dirty="0"/>
              <a:t>kologia</a:t>
            </a:r>
            <a:endParaRPr lang="en-US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sz="100" dirty="0"/>
          </a:p>
          <a:p>
            <a:pPr algn="ctr"/>
            <a:r>
              <a:rPr lang="en-US" sz="1600" dirty="0"/>
              <a:t>Aparthotel,</a:t>
            </a:r>
          </a:p>
          <a:p>
            <a:pPr algn="ctr"/>
            <a:r>
              <a:rPr lang="en-US" sz="1600" dirty="0"/>
              <a:t>Korbiel</a:t>
            </a:r>
            <a:r>
              <a:rPr lang="pl-PL" sz="1600" dirty="0"/>
              <a:t>ó</a:t>
            </a:r>
            <a:r>
              <a:rPr lang="en-US" sz="1600" dirty="0"/>
              <a:t>w</a:t>
            </a:r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B9AD997-B6DB-4834-889F-B62B3B34FD07}"/>
              </a:ext>
            </a:extLst>
          </p:cNvPr>
          <p:cNvSpPr txBox="1">
            <a:spLocks/>
          </p:cNvSpPr>
          <p:nvPr/>
        </p:nvSpPr>
        <p:spPr>
          <a:xfrm>
            <a:off x="3426004" y="3961996"/>
            <a:ext cx="2440810" cy="2541532"/>
          </a:xfrm>
        </p:spPr>
        <p:txBody>
          <a:bodyPr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rgbClr val="686868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/>
              <a:t>Oszczędność</a:t>
            </a:r>
            <a:endParaRPr lang="en-US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en-US" dirty="0"/>
          </a:p>
          <a:p>
            <a:pPr algn="ctr"/>
            <a:endParaRPr lang="pl-PL" sz="1400" dirty="0"/>
          </a:p>
          <a:p>
            <a:pPr algn="ctr"/>
            <a:r>
              <a:rPr lang="en-US" sz="1600" dirty="0"/>
              <a:t>Hulakula,</a:t>
            </a:r>
          </a:p>
          <a:p>
            <a:pPr algn="ctr"/>
            <a:r>
              <a:rPr lang="en-US" sz="1600" dirty="0"/>
              <a:t>Wars</a:t>
            </a:r>
            <a:r>
              <a:rPr lang="pl-PL" sz="1600" dirty="0"/>
              <a:t>zawa</a:t>
            </a:r>
            <a:endParaRPr lang="en-US" sz="1600" dirty="0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C8269C90-1DAC-415B-B13B-EF80950B40A2}"/>
              </a:ext>
            </a:extLst>
          </p:cNvPr>
          <p:cNvSpPr txBox="1">
            <a:spLocks/>
          </p:cNvSpPr>
          <p:nvPr/>
        </p:nvSpPr>
        <p:spPr>
          <a:xfrm>
            <a:off x="6295774" y="3960407"/>
            <a:ext cx="2440810" cy="2543123"/>
          </a:xfrm>
        </p:spPr>
        <p:txBody>
          <a:bodyPr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rgbClr val="686868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/>
              <a:t>Komfort</a:t>
            </a:r>
            <a:endParaRPr lang="en-US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en-US" dirty="0"/>
          </a:p>
          <a:p>
            <a:pPr algn="ctr"/>
            <a:r>
              <a:rPr lang="pl-PL" sz="1700" dirty="0"/>
              <a:t>  Showroom Rygel,</a:t>
            </a:r>
          </a:p>
          <a:p>
            <a:pPr algn="ctr"/>
            <a:r>
              <a:rPr lang="pl-PL" sz="1700" dirty="0"/>
              <a:t> Nowy Targ</a:t>
            </a:r>
            <a:endParaRPr lang="en-US" sz="1700" dirty="0"/>
          </a:p>
          <a:p>
            <a:pPr algn="ctr"/>
            <a:endParaRPr lang="en-US" sz="1800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5133AC39-21F8-4B67-B480-11F61F082BC8}"/>
              </a:ext>
            </a:extLst>
          </p:cNvPr>
          <p:cNvSpPr txBox="1">
            <a:spLocks/>
          </p:cNvSpPr>
          <p:nvPr/>
        </p:nvSpPr>
        <p:spPr>
          <a:xfrm>
            <a:off x="9208735" y="3954186"/>
            <a:ext cx="2440810" cy="2549353"/>
          </a:xfrm>
        </p:spPr>
        <p:txBody>
          <a:bodyPr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rgbClr val="686868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Auto</a:t>
            </a:r>
            <a:r>
              <a:rPr lang="pl-PL" dirty="0"/>
              <a:t>matyka</a:t>
            </a:r>
            <a:endParaRPr lang="en-US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en-US" dirty="0"/>
          </a:p>
          <a:p>
            <a:pPr algn="ctr"/>
            <a:r>
              <a:rPr lang="pl-PL" sz="1700" dirty="0"/>
              <a:t>  </a:t>
            </a:r>
            <a:r>
              <a:rPr lang="en-US" sz="1700" dirty="0"/>
              <a:t>Duna Terasz</a:t>
            </a:r>
          </a:p>
          <a:p>
            <a:pPr algn="ctr"/>
            <a:r>
              <a:rPr lang="pl-PL" sz="1700" dirty="0"/>
              <a:t>  </a:t>
            </a:r>
            <a:r>
              <a:rPr lang="en-US" sz="1700" dirty="0"/>
              <a:t>Budapes</a:t>
            </a:r>
            <a:r>
              <a:rPr lang="pl-PL" sz="1700" dirty="0"/>
              <a:t>z</a:t>
            </a:r>
            <a:r>
              <a:rPr lang="en-US" sz="1700" dirty="0"/>
              <a:t>t</a:t>
            </a:r>
          </a:p>
        </p:txBody>
      </p:sp>
      <p:pic>
        <p:nvPicPr>
          <p:cNvPr id="20" name="Symbol zastępczy obrazu 18" descr="Obraz zawierający zewnętrzne, blok mieszkalny, kurort&#10;&#10;Opis wygenerowany automatycznie">
            <a:extLst>
              <a:ext uri="{FF2B5EF4-FFF2-40B4-BE49-F238E27FC236}">
                <a16:creationId xmlns:a16="http://schemas.microsoft.com/office/drawing/2014/main" id="{2EFAB7A7-3001-46E0-AE2E-A7484DFF7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b="7355"/>
          <a:stretch>
            <a:fillRect/>
          </a:stretch>
        </p:blipFill>
        <p:spPr>
          <a:xfrm>
            <a:off x="9323896" y="1414018"/>
            <a:ext cx="2314102" cy="2312598"/>
          </a:xfrm>
          <a:prstGeom prst="ellipse">
            <a:avLst/>
          </a:prstGeom>
          <a:noFill/>
          <a:ln w="47625">
            <a:solidFill>
              <a:srgbClr val="ED2F48"/>
            </a:solidFill>
          </a:ln>
        </p:spPr>
      </p:pic>
      <p:pic>
        <p:nvPicPr>
          <p:cNvPr id="25" name="Symbol zastępczy obrazu 23">
            <a:extLst>
              <a:ext uri="{FF2B5EF4-FFF2-40B4-BE49-F238E27FC236}">
                <a16:creationId xmlns:a16="http://schemas.microsoft.com/office/drawing/2014/main" id="{87DEB2E1-6206-4FFA-9094-A663FBBBE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2" r="18912"/>
          <a:stretch>
            <a:fillRect/>
          </a:stretch>
        </p:blipFill>
        <p:spPr>
          <a:xfrm>
            <a:off x="3549097" y="1407331"/>
            <a:ext cx="2290100" cy="2291590"/>
          </a:xfrm>
          <a:prstGeom prst="ellipse">
            <a:avLst/>
          </a:prstGeom>
          <a:noFill/>
          <a:ln w="47625">
            <a:solidFill>
              <a:srgbClr val="ED2F48"/>
            </a:solidFill>
          </a:ln>
        </p:spPr>
      </p:pic>
      <p:sp>
        <p:nvSpPr>
          <p:cNvPr id="30" name="Tytuł 4">
            <a:extLst>
              <a:ext uri="{FF2B5EF4-FFF2-40B4-BE49-F238E27FC236}">
                <a16:creationId xmlns:a16="http://schemas.microsoft.com/office/drawing/2014/main" id="{1E63895F-EA60-4B1B-8FB2-5036DCB1E0A9}"/>
              </a:ext>
            </a:extLst>
          </p:cNvPr>
          <p:cNvSpPr txBox="1">
            <a:spLocks/>
          </p:cNvSpPr>
          <p:nvPr/>
        </p:nvSpPr>
        <p:spPr>
          <a:xfrm>
            <a:off x="595798" y="676154"/>
            <a:ext cx="5500202" cy="11252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ED2F48"/>
                </a:solidFill>
                <a:latin typeface="Neo Sans Pro" panose="020B0504030504040204" pitchFamily="34" charset="-18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rgbClr val="353939"/>
                </a:solidFill>
                <a:latin typeface="Neo Sans Pro"/>
                <a:ea typeface="Times New Roman" panose="02020603050405020304" pitchFamily="18" charset="0"/>
                <a:cs typeface="Tahoma" panose="020B0604030504040204" pitchFamily="34" charset="0"/>
              </a:rPr>
              <a:t>Inno</a:t>
            </a:r>
            <a:r>
              <a:rPr lang="pl-PL" sz="3200" b="0" dirty="0">
                <a:solidFill>
                  <a:srgbClr val="353939"/>
                </a:solidFill>
                <a:latin typeface="Neo Sans Pro"/>
                <a:ea typeface="Times New Roman" panose="02020603050405020304" pitchFamily="18" charset="0"/>
                <a:cs typeface="Tahoma" panose="020B0604030504040204" pitchFamily="34" charset="0"/>
              </a:rPr>
              <a:t>wacja</a:t>
            </a:r>
            <a:endParaRPr lang="en-US" sz="3200" b="0" dirty="0">
              <a:solidFill>
                <a:srgbClr val="353939"/>
              </a:solidFill>
              <a:latin typeface="Neo Sans Pro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grpSp>
        <p:nvGrpSpPr>
          <p:cNvPr id="31" name="Grupa 30">
            <a:extLst>
              <a:ext uri="{FF2B5EF4-FFF2-40B4-BE49-F238E27FC236}">
                <a16:creationId xmlns:a16="http://schemas.microsoft.com/office/drawing/2014/main" id="{1784ACCF-049C-4256-8548-E78AFE0DB8AA}"/>
              </a:ext>
            </a:extLst>
          </p:cNvPr>
          <p:cNvGrpSpPr/>
          <p:nvPr/>
        </p:nvGrpSpPr>
        <p:grpSpPr>
          <a:xfrm>
            <a:off x="595798" y="6257982"/>
            <a:ext cx="11042200" cy="544002"/>
            <a:chOff x="595798" y="6257982"/>
            <a:chExt cx="11042200" cy="544002"/>
          </a:xfrm>
        </p:grpSpPr>
        <p:pic>
          <p:nvPicPr>
            <p:cNvPr id="32" name="Obraz 31">
              <a:extLst>
                <a:ext uri="{FF2B5EF4-FFF2-40B4-BE49-F238E27FC236}">
                  <a16:creationId xmlns:a16="http://schemas.microsoft.com/office/drawing/2014/main" id="{DE9B0E92-B0F8-404D-963B-FD06BFDFD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4649" y="6257982"/>
              <a:ext cx="1153349" cy="544002"/>
            </a:xfrm>
            <a:prstGeom prst="rect">
              <a:avLst/>
            </a:prstGeom>
          </p:spPr>
        </p:pic>
        <p:cxnSp>
          <p:nvCxnSpPr>
            <p:cNvPr id="33" name="Łącznik prosty 32">
              <a:extLst>
                <a:ext uri="{FF2B5EF4-FFF2-40B4-BE49-F238E27FC236}">
                  <a16:creationId xmlns:a16="http://schemas.microsoft.com/office/drawing/2014/main" id="{700C2B37-05DA-4097-9BA0-F03553C79C20}"/>
                </a:ext>
              </a:extLst>
            </p:cNvPr>
            <p:cNvCxnSpPr>
              <a:cxnSpLocks/>
            </p:cNvCxnSpPr>
            <p:nvPr/>
          </p:nvCxnSpPr>
          <p:spPr>
            <a:xfrm>
              <a:off x="673619" y="6357934"/>
              <a:ext cx="10801689" cy="0"/>
            </a:xfrm>
            <a:prstGeom prst="line">
              <a:avLst/>
            </a:prstGeom>
            <a:noFill/>
            <a:ln w="6350" cap="flat" cmpd="sng" algn="ctr">
              <a:solidFill>
                <a:srgbClr val="C0C1C1"/>
              </a:solidFill>
              <a:prstDash val="solid"/>
              <a:miter lim="800000"/>
            </a:ln>
            <a:effectLst/>
          </p:spPr>
        </p:cxnSp>
        <p:sp>
          <p:nvSpPr>
            <p:cNvPr id="34" name="pole tekstowe 33">
              <a:extLst>
                <a:ext uri="{FF2B5EF4-FFF2-40B4-BE49-F238E27FC236}">
                  <a16:creationId xmlns:a16="http://schemas.microsoft.com/office/drawing/2014/main" id="{3EA83E78-8F6F-4514-A176-75A13332DA8F}"/>
                </a:ext>
              </a:extLst>
            </p:cNvPr>
            <p:cNvSpPr txBox="1"/>
            <p:nvPr/>
          </p:nvSpPr>
          <p:spPr>
            <a:xfrm>
              <a:off x="595798" y="6419150"/>
              <a:ext cx="7711924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1C2C2"/>
                  </a:solidFill>
                  <a:effectLst/>
                  <a:uLnTx/>
                  <a:uFillTx/>
                  <a:latin typeface="Neo Sans Pro"/>
                </a:rPr>
                <a:t>www.grenton.</a:t>
              </a:r>
              <a:r>
                <a:rPr lang="pl-PL" sz="1200" kern="0" dirty="0" err="1">
                  <a:solidFill>
                    <a:srgbClr val="C1C2C2"/>
                  </a:solidFill>
                  <a:latin typeface="Neo Sans Pro"/>
                </a:rPr>
                <a:t>pl</a:t>
              </a:r>
              <a:endParaRPr kumimoji="0" lang="pl-PL" sz="1200" b="0" i="0" u="none" strike="noStrike" kern="0" cap="none" spc="0" normalizeH="0" baseline="0" noProof="0" dirty="0">
                <a:ln>
                  <a:noFill/>
                </a:ln>
                <a:solidFill>
                  <a:srgbClr val="C1C2C2"/>
                </a:solidFill>
                <a:effectLst/>
                <a:uLnTx/>
                <a:uFillTx/>
                <a:latin typeface="Neo Sans Pro"/>
              </a:endParaRPr>
            </a:p>
          </p:txBody>
        </p:sp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B1AF56BF-8060-4FE0-AF20-6DD078E0CA6B}"/>
              </a:ext>
            </a:extLst>
          </p:cNvPr>
          <p:cNvGrpSpPr/>
          <p:nvPr/>
        </p:nvGrpSpPr>
        <p:grpSpPr>
          <a:xfrm>
            <a:off x="-9832" y="-5582"/>
            <a:ext cx="531042" cy="521210"/>
            <a:chOff x="-9832" y="-5582"/>
            <a:chExt cx="531042" cy="521210"/>
          </a:xfrm>
        </p:grpSpPr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A1807A37-CBA8-494B-A00A-9B13988D3324}"/>
                </a:ext>
              </a:extLst>
            </p:cNvPr>
            <p:cNvSpPr/>
            <p:nvPr/>
          </p:nvSpPr>
          <p:spPr>
            <a:xfrm rot="5400000">
              <a:off x="-191381" y="175967"/>
              <a:ext cx="521210" cy="158112"/>
            </a:xfrm>
            <a:prstGeom prst="rect">
              <a:avLst/>
            </a:prstGeom>
            <a:solidFill>
              <a:srgbClr val="ED2F4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  <p:sp>
          <p:nvSpPr>
            <p:cNvPr id="37" name="Prostokąt 36">
              <a:extLst>
                <a:ext uri="{FF2B5EF4-FFF2-40B4-BE49-F238E27FC236}">
                  <a16:creationId xmlns:a16="http://schemas.microsoft.com/office/drawing/2014/main" id="{0A26E9A2-8E4A-4576-8FEB-8D1686D7EEAF}"/>
                </a:ext>
              </a:extLst>
            </p:cNvPr>
            <p:cNvSpPr/>
            <p:nvPr/>
          </p:nvSpPr>
          <p:spPr>
            <a:xfrm rot="10800000">
              <a:off x="0" y="-5582"/>
              <a:ext cx="521210" cy="158112"/>
            </a:xfrm>
            <a:prstGeom prst="rect">
              <a:avLst/>
            </a:prstGeom>
            <a:solidFill>
              <a:srgbClr val="ED2F4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0424B8-1E3B-428D-8508-7EA590800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4650" y="4250133"/>
            <a:ext cx="507310" cy="50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F78B8D19-F419-4F86-96C9-DD22279B9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71514" y="4247681"/>
            <a:ext cx="486462" cy="48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C78E262-CD11-4877-8479-6C4D1166D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39026" y="4238768"/>
            <a:ext cx="521210" cy="51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7769D194-394D-402A-ADB5-354590FF5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48552" y="4739629"/>
            <a:ext cx="521209" cy="52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4135D93-419F-4024-8C75-28AB395D1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43304" y="4704238"/>
            <a:ext cx="576805" cy="56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FB09082D-10C4-497D-A14D-B68E5FCEA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66824" y="4735048"/>
            <a:ext cx="493412" cy="48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3EC0AF1-59C6-49C4-9AF8-64EA13775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48551" y="5229168"/>
            <a:ext cx="521209" cy="52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3B054505-5F43-4C5B-99AF-8E44B1058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71514" y="5230121"/>
            <a:ext cx="521209" cy="52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46526FE-266F-4EC1-AD32-23B06C3BE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0109" y="5215707"/>
            <a:ext cx="521209" cy="52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026FFEED-B52E-4E65-9113-A1618D155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51" y="4236950"/>
            <a:ext cx="466444" cy="46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D0A0189F-8505-4F06-86DC-A3543CC79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757" y="4267187"/>
            <a:ext cx="473204" cy="4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>
            <a:extLst>
              <a:ext uri="{FF2B5EF4-FFF2-40B4-BE49-F238E27FC236}">
                <a16:creationId xmlns:a16="http://schemas.microsoft.com/office/drawing/2014/main" id="{8D0540AC-655E-4E0B-81C3-1374563BC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063" y="4205116"/>
            <a:ext cx="2259681" cy="129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73E1217D-CD5B-43CA-B975-E37E929A8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708" y="4267700"/>
            <a:ext cx="473204" cy="46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5">
            <a:extLst>
              <a:ext uri="{FF2B5EF4-FFF2-40B4-BE49-F238E27FC236}">
                <a16:creationId xmlns:a16="http://schemas.microsoft.com/office/drawing/2014/main" id="{EC7188BA-80C9-4139-B5DB-FDF5497E2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15" y="4770705"/>
            <a:ext cx="466444" cy="4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>
            <a:extLst>
              <a:ext uri="{FF2B5EF4-FFF2-40B4-BE49-F238E27FC236}">
                <a16:creationId xmlns:a16="http://schemas.microsoft.com/office/drawing/2014/main" id="{6665BF21-1D42-4610-87DF-A23CAED87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757" y="4770705"/>
            <a:ext cx="473204" cy="4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">
            <a:extLst>
              <a:ext uri="{FF2B5EF4-FFF2-40B4-BE49-F238E27FC236}">
                <a16:creationId xmlns:a16="http://schemas.microsoft.com/office/drawing/2014/main" id="{CCEFE3E0-581F-4E96-8674-2CC964459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310" y="4792289"/>
            <a:ext cx="466444" cy="46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>
            <a:extLst>
              <a:ext uri="{FF2B5EF4-FFF2-40B4-BE49-F238E27FC236}">
                <a16:creationId xmlns:a16="http://schemas.microsoft.com/office/drawing/2014/main" id="{865E6BE1-1B63-442D-9D64-1F9C8ABC6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29" y="5233182"/>
            <a:ext cx="466444" cy="4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9">
            <a:extLst>
              <a:ext uri="{FF2B5EF4-FFF2-40B4-BE49-F238E27FC236}">
                <a16:creationId xmlns:a16="http://schemas.microsoft.com/office/drawing/2014/main" id="{C9F1778C-C55A-49EE-94DA-6871C20CF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907" y="5233182"/>
            <a:ext cx="466444" cy="4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Symbol zastępczy obrazu 5" descr="Obraz zawierający trawa, zewnętrzne&#10;&#10;Opis wygenerowany automatycznie">
            <a:extLst>
              <a:ext uri="{FF2B5EF4-FFF2-40B4-BE49-F238E27FC236}">
                <a16:creationId xmlns:a16="http://schemas.microsoft.com/office/drawing/2014/main" id="{AF1BF6EA-2A80-4EC7-866E-4D419749714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r="8112"/>
          <a:stretch>
            <a:fillRect/>
          </a:stretch>
        </p:blipFill>
        <p:spPr>
          <a:xfrm>
            <a:off x="6405596" y="1435283"/>
            <a:ext cx="2330988" cy="2332505"/>
          </a:xfrm>
          <a:prstGeom prst="ellipse">
            <a:avLst/>
          </a:prstGeom>
          <a:noFill/>
          <a:ln w="47625">
            <a:solidFill>
              <a:srgbClr val="ED2F48"/>
            </a:solidFill>
          </a:ln>
        </p:spPr>
      </p:pic>
      <p:pic>
        <p:nvPicPr>
          <p:cNvPr id="7" name="Symbol zastępczy obrazu 6" descr="Obraz zawierający podłoże, wewnątrz, żyjący, pomieszczenie&#10;&#10;Opis wygenerowany automatycznie">
            <a:extLst>
              <a:ext uri="{FF2B5EF4-FFF2-40B4-BE49-F238E27FC236}">
                <a16:creationId xmlns:a16="http://schemas.microsoft.com/office/drawing/2014/main" id="{9D91D0F5-C9FA-4F59-8DED-4CEC31DAC0D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3" r="16633"/>
          <a:stretch>
            <a:fillRect/>
          </a:stretch>
        </p:blipFill>
        <p:spPr>
          <a:xfrm>
            <a:off x="593984" y="1407331"/>
            <a:ext cx="2293080" cy="2291589"/>
          </a:xfrm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24192B4C-0EA4-4B57-9015-26AA34D32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1431" y="4271369"/>
            <a:ext cx="521210" cy="51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44A101A1-53FA-40FD-B927-964F366EC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39644" y="4701825"/>
            <a:ext cx="521209" cy="52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03531F93-8015-4217-A492-DA05176B1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0080" y="4710288"/>
            <a:ext cx="521209" cy="52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>
            <a:extLst>
              <a:ext uri="{FF2B5EF4-FFF2-40B4-BE49-F238E27FC236}">
                <a16:creationId xmlns:a16="http://schemas.microsoft.com/office/drawing/2014/main" id="{49DD2DE2-4046-4A65-88C1-8DEAD3DA3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3666" y="4729244"/>
            <a:ext cx="486462" cy="48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id="{1ABC7573-7C28-41D7-835E-1F2002389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42179" y="4267187"/>
            <a:ext cx="576805" cy="56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>
            <a:extLst>
              <a:ext uri="{FF2B5EF4-FFF2-40B4-BE49-F238E27FC236}">
                <a16:creationId xmlns:a16="http://schemas.microsoft.com/office/drawing/2014/main" id="{EA6FE71F-99BB-4160-90F6-6A035CFCD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225" y="5157470"/>
            <a:ext cx="463204" cy="46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>
            <a:extLst>
              <a:ext uri="{FF2B5EF4-FFF2-40B4-BE49-F238E27FC236}">
                <a16:creationId xmlns:a16="http://schemas.microsoft.com/office/drawing/2014/main" id="{AACFB94D-951D-48D8-8FFC-214D305C0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101" y="5170738"/>
            <a:ext cx="556960" cy="55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>
            <a:extLst>
              <a:ext uri="{FF2B5EF4-FFF2-40B4-BE49-F238E27FC236}">
                <a16:creationId xmlns:a16="http://schemas.microsoft.com/office/drawing/2014/main" id="{D234FCC8-CE9C-4C22-BB9D-750112FBF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274" y="4226692"/>
            <a:ext cx="606992" cy="59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AF6CBF6-B0F5-4083-B2A5-65AA4079861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69" y="5159703"/>
            <a:ext cx="556960" cy="5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15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B75B860B-F2A2-453A-8570-6936E7D96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0962" cy="6858000"/>
          </a:xfrm>
          <a:prstGeom prst="rect">
            <a:avLst/>
          </a:prstGeom>
        </p:spPr>
      </p:pic>
      <p:sp>
        <p:nvSpPr>
          <p:cNvPr id="13" name="Tytuł 4">
            <a:extLst>
              <a:ext uri="{FF2B5EF4-FFF2-40B4-BE49-F238E27FC236}">
                <a16:creationId xmlns:a16="http://schemas.microsoft.com/office/drawing/2014/main" id="{750823E1-3D7C-4541-A19E-FA6699101556}"/>
              </a:ext>
            </a:extLst>
          </p:cNvPr>
          <p:cNvSpPr txBox="1">
            <a:spLocks/>
          </p:cNvSpPr>
          <p:nvPr/>
        </p:nvSpPr>
        <p:spPr>
          <a:xfrm>
            <a:off x="595797" y="676154"/>
            <a:ext cx="6493159" cy="11252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ED2F48"/>
                </a:solidFill>
                <a:latin typeface="Neo Sans Pro" panose="020B0504030504040204" pitchFamily="34" charset="-18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bg1"/>
                </a:solidFill>
                <a:latin typeface="Neo Sans Pro"/>
                <a:ea typeface="Times New Roman" panose="02020603050405020304" pitchFamily="18" charset="0"/>
                <a:cs typeface="Tahoma" panose="020B0604030504040204" pitchFamily="34" charset="0"/>
              </a:rPr>
              <a:t>Smart Panel </a:t>
            </a:r>
            <a:r>
              <a:rPr lang="pl-PL" sz="3200" b="0" dirty="0">
                <a:solidFill>
                  <a:schemeClr val="bg1"/>
                </a:solidFill>
                <a:latin typeface="Neo Sans Pro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3200" b="0" dirty="0">
                <a:solidFill>
                  <a:schemeClr val="bg1"/>
                </a:solidFill>
                <a:latin typeface="Neo Sans Pro"/>
                <a:ea typeface="Times New Roman" panose="02020603050405020304" pitchFamily="18" charset="0"/>
                <a:cs typeface="Tahoma" panose="020B0604030504040204" pitchFamily="34" charset="0"/>
              </a:rPr>
              <a:t> Touch</a:t>
            </a:r>
            <a:r>
              <a:rPr lang="pl-PL" sz="3200" b="0" dirty="0">
                <a:solidFill>
                  <a:schemeClr val="bg1"/>
                </a:solidFill>
                <a:latin typeface="Neo Sans Pro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3200" b="0" dirty="0">
                <a:solidFill>
                  <a:schemeClr val="bg1"/>
                </a:solidFill>
                <a:latin typeface="Neo Sans Pro"/>
                <a:ea typeface="Times New Roman" panose="02020603050405020304" pitchFamily="18" charset="0"/>
                <a:cs typeface="Tahoma" panose="020B0604030504040204" pitchFamily="34" charset="0"/>
              </a:rPr>
              <a:t>Panel</a:t>
            </a:r>
            <a:r>
              <a:rPr lang="pl-PL" sz="3200" b="0" dirty="0">
                <a:solidFill>
                  <a:schemeClr val="bg1"/>
                </a:solidFill>
                <a:latin typeface="Neo Sans Pro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3200" b="0" dirty="0">
              <a:solidFill>
                <a:schemeClr val="bg1"/>
              </a:solidFill>
              <a:latin typeface="Neo Sans Pro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59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858921" y="1622259"/>
            <a:ext cx="8474158" cy="41700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5" name="Obraz 4" descr="Obraz zawierający tekst, sprzęt elektroniczny, komputer, nocne niebo&#10;&#10;Opis wygenerowany automatycznie">
            <a:extLst>
              <a:ext uri="{FF2B5EF4-FFF2-40B4-BE49-F238E27FC236}">
                <a16:creationId xmlns:a16="http://schemas.microsoft.com/office/drawing/2014/main" id="{04FCEBE3-067A-4A40-A1BD-3E1F912C9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10" y="2463783"/>
            <a:ext cx="2994580" cy="2994580"/>
          </a:xfrm>
          <a:prstGeom prst="rect">
            <a:avLst/>
          </a:prstGeom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B7A5600B-23B4-482B-AE15-D87504D56932}"/>
              </a:ext>
            </a:extLst>
          </p:cNvPr>
          <p:cNvGrpSpPr/>
          <p:nvPr/>
        </p:nvGrpSpPr>
        <p:grpSpPr>
          <a:xfrm>
            <a:off x="-9832" y="-5582"/>
            <a:ext cx="531042" cy="521210"/>
            <a:chOff x="-9832" y="-5582"/>
            <a:chExt cx="531042" cy="521210"/>
          </a:xfrm>
        </p:grpSpPr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0612F2A0-D4DC-4E27-9855-A46FB34060EB}"/>
                </a:ext>
              </a:extLst>
            </p:cNvPr>
            <p:cNvSpPr/>
            <p:nvPr/>
          </p:nvSpPr>
          <p:spPr>
            <a:xfrm rot="5400000">
              <a:off x="-191381" y="175967"/>
              <a:ext cx="521210" cy="158112"/>
            </a:xfrm>
            <a:prstGeom prst="rect">
              <a:avLst/>
            </a:prstGeom>
            <a:solidFill>
              <a:srgbClr val="ED2F4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49959C0B-AEC4-4AAB-93B5-4301DB69CB29}"/>
                </a:ext>
              </a:extLst>
            </p:cNvPr>
            <p:cNvSpPr/>
            <p:nvPr/>
          </p:nvSpPr>
          <p:spPr>
            <a:xfrm rot="10800000">
              <a:off x="0" y="-5582"/>
              <a:ext cx="521210" cy="158112"/>
            </a:xfrm>
            <a:prstGeom prst="rect">
              <a:avLst/>
            </a:prstGeom>
            <a:solidFill>
              <a:srgbClr val="ED2F4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Neo Sans Pro"/>
                <a:ea typeface="+mn-ea"/>
                <a:cs typeface="+mn-cs"/>
              </a:endParaRPr>
            </a:p>
          </p:txBody>
        </p:sp>
      </p:grpSp>
      <p:sp>
        <p:nvSpPr>
          <p:cNvPr id="10" name="Tytuł 4">
            <a:extLst>
              <a:ext uri="{FF2B5EF4-FFF2-40B4-BE49-F238E27FC236}">
                <a16:creationId xmlns:a16="http://schemas.microsoft.com/office/drawing/2014/main" id="{A688B1A4-07A7-438D-BCAB-A5B72BD69832}"/>
              </a:ext>
            </a:extLst>
          </p:cNvPr>
          <p:cNvSpPr txBox="1">
            <a:spLocks/>
          </p:cNvSpPr>
          <p:nvPr/>
        </p:nvSpPr>
        <p:spPr>
          <a:xfrm>
            <a:off x="595798" y="676154"/>
            <a:ext cx="5500202" cy="11252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ED2F48"/>
                </a:solidFill>
                <a:latin typeface="Neo Sans Pro" panose="020B0504030504040204" pitchFamily="34" charset="-18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rgbClr val="353939"/>
                </a:solidFill>
                <a:latin typeface="Neo Sans Pro"/>
                <a:ea typeface="Times New Roman" panose="02020603050405020304" pitchFamily="18" charset="0"/>
                <a:cs typeface="Tahoma" panose="020B0604030504040204" pitchFamily="34" charset="0"/>
              </a:rPr>
              <a:t>Smart Panel</a:t>
            </a:r>
            <a:r>
              <a:rPr lang="pl-PL" sz="3200" b="0" dirty="0">
                <a:solidFill>
                  <a:srgbClr val="353939"/>
                </a:solidFill>
                <a:latin typeface="Neo Sans Pro"/>
                <a:ea typeface="Times New Roman" panose="02020603050405020304" pitchFamily="18" charset="0"/>
                <a:cs typeface="Tahoma" panose="020B0604030504040204" pitchFamily="34" charset="0"/>
              </a:rPr>
              <a:t> - funkcjonalności </a:t>
            </a:r>
            <a:endParaRPr lang="en-US" sz="3200" b="0" dirty="0">
              <a:solidFill>
                <a:srgbClr val="353939"/>
              </a:solidFill>
              <a:latin typeface="Neo Sans Pro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9D237158-6F0D-4828-ACCB-69024C79FAA4}"/>
              </a:ext>
            </a:extLst>
          </p:cNvPr>
          <p:cNvGrpSpPr/>
          <p:nvPr/>
        </p:nvGrpSpPr>
        <p:grpSpPr>
          <a:xfrm>
            <a:off x="595798" y="6257982"/>
            <a:ext cx="11042200" cy="544002"/>
            <a:chOff x="595798" y="6257982"/>
            <a:chExt cx="11042200" cy="544002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F26217CC-D58D-44A6-A9ED-57DBA248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4649" y="6257982"/>
              <a:ext cx="1153349" cy="544002"/>
            </a:xfrm>
            <a:prstGeom prst="rect">
              <a:avLst/>
            </a:prstGeom>
          </p:spPr>
        </p:pic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D941794F-9864-4937-9644-4FC9C5F2FFD7}"/>
                </a:ext>
              </a:extLst>
            </p:cNvPr>
            <p:cNvCxnSpPr>
              <a:cxnSpLocks/>
            </p:cNvCxnSpPr>
            <p:nvPr/>
          </p:nvCxnSpPr>
          <p:spPr>
            <a:xfrm>
              <a:off x="673619" y="6357934"/>
              <a:ext cx="10801689" cy="0"/>
            </a:xfrm>
            <a:prstGeom prst="line">
              <a:avLst/>
            </a:prstGeom>
            <a:noFill/>
            <a:ln w="6350" cap="flat" cmpd="sng" algn="ctr">
              <a:solidFill>
                <a:srgbClr val="C0C1C1"/>
              </a:solidFill>
              <a:prstDash val="solid"/>
              <a:miter lim="800000"/>
            </a:ln>
            <a:effectLst/>
          </p:spPr>
        </p:cxn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3254B9EF-2DC5-4D10-B166-CDF980EB2BA2}"/>
                </a:ext>
              </a:extLst>
            </p:cNvPr>
            <p:cNvSpPr txBox="1"/>
            <p:nvPr/>
          </p:nvSpPr>
          <p:spPr>
            <a:xfrm>
              <a:off x="595798" y="6419150"/>
              <a:ext cx="7711924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1C2C2"/>
                  </a:solidFill>
                  <a:effectLst/>
                  <a:uLnTx/>
                  <a:uFillTx/>
                  <a:latin typeface="Neo Sans Pro"/>
                </a:rPr>
                <a:t>www.grenton.pl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wewnątrz, ściana, okno, pomieszczenie&#10;&#10;Opis wygenerowany automatycznie">
            <a:extLst>
              <a:ext uri="{FF2B5EF4-FFF2-40B4-BE49-F238E27FC236}">
                <a16:creationId xmlns:a16="http://schemas.microsoft.com/office/drawing/2014/main" id="{0A08C9F3-56DD-4D40-8BA6-1A2356223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wewnątrz, ściana, pomieszczenie&#10;&#10;Opis wygenerowany automatycznie">
            <a:extLst>
              <a:ext uri="{FF2B5EF4-FFF2-40B4-BE49-F238E27FC236}">
                <a16:creationId xmlns:a16="http://schemas.microsoft.com/office/drawing/2014/main" id="{3F16DD6B-0A80-450D-BE82-0E3183AD7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ściana, wewnątrz, łóżko, okno&#10;&#10;Opis wygenerowany automatycznie">
            <a:extLst>
              <a:ext uri="{FF2B5EF4-FFF2-40B4-BE49-F238E27FC236}">
                <a16:creationId xmlns:a16="http://schemas.microsoft.com/office/drawing/2014/main" id="{6014C3A6-1A6F-41B7-9588-67400B7A3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7369f74-90d7-48f2-a756-0ee355da8ab4">
      <UserInfo>
        <DisplayName>Jacek Sekuła (Grenton - Krakow/PL)</DisplayName>
        <AccountId>95</AccountId>
        <AccountType/>
      </UserInfo>
    </SharedWithUsers>
    <lcf76f155ced4ddcb4097134ff3c332f xmlns="813aeafd-32e6-4b17-bf9e-0e084f5b3b47">
      <Terms xmlns="http://schemas.microsoft.com/office/infopath/2007/PartnerControls"/>
    </lcf76f155ced4ddcb4097134ff3c332f>
    <TaxCatchAll xmlns="f7369f74-90d7-48f2-a756-0ee355da8ab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A0C44FD09544C41B075460FC290421E" ma:contentTypeVersion="16" ma:contentTypeDescription="Utwórz nowy dokument." ma:contentTypeScope="" ma:versionID="85bb8d216fc1ddb7fc8c7a99b10050c5">
  <xsd:schema xmlns:xsd="http://www.w3.org/2001/XMLSchema" xmlns:xs="http://www.w3.org/2001/XMLSchema" xmlns:p="http://schemas.microsoft.com/office/2006/metadata/properties" xmlns:ns2="813aeafd-32e6-4b17-bf9e-0e084f5b3b47" xmlns:ns3="f7369f74-90d7-48f2-a756-0ee355da8ab4" targetNamespace="http://schemas.microsoft.com/office/2006/metadata/properties" ma:root="true" ma:fieldsID="d629c167dc6ccfe3d5afc4bb022db334" ns2:_="" ns3:_="">
    <xsd:import namespace="813aeafd-32e6-4b17-bf9e-0e084f5b3b47"/>
    <xsd:import namespace="f7369f74-90d7-48f2-a756-0ee355da8a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3aeafd-32e6-4b17-bf9e-0e084f5b3b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i obrazów" ma:readOnly="false" ma:fieldId="{5cf76f15-5ced-4ddc-b409-7134ff3c332f}" ma:taxonomyMulti="true" ma:sspId="141fa0cc-a2fa-44b4-8df7-c83884b831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69f74-90d7-48f2-a756-0ee355da8ab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489b961-04c9-4bc1-9c1f-5cc9d63efa3b}" ma:internalName="TaxCatchAll" ma:showField="CatchAllData" ma:web="f7369f74-90d7-48f2-a756-0ee355da8a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B0473B-658D-405A-A35B-CD15883387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315DCC-0E0B-422B-BCCE-3E3FB8B285EC}">
  <ds:schemaRefs>
    <ds:schemaRef ds:uri="9a2e1195-f8d2-4e57-9507-71118643099c"/>
    <ds:schemaRef ds:uri="f7369f74-90d7-48f2-a756-0ee355da8ab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3CE2C79-99A7-40C2-A1E4-14935C0B7D2B}"/>
</file>

<file path=docProps/app.xml><?xml version="1.0" encoding="utf-8"?>
<Properties xmlns="http://schemas.openxmlformats.org/officeDocument/2006/extended-properties" xmlns:vt="http://schemas.openxmlformats.org/officeDocument/2006/docPropsVTypes">
  <Template>27.09.2021_wersja PL</Template>
  <TotalTime>5241</TotalTime>
  <Words>273</Words>
  <Application>Microsoft Office PowerPoint</Application>
  <PresentationFormat>Panoramiczny</PresentationFormat>
  <Paragraphs>103</Paragraphs>
  <Slides>14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2" baseType="lpstr">
      <vt:lpstr>Arial</vt:lpstr>
      <vt:lpstr>Arial,Sans-Serif</vt:lpstr>
      <vt:lpstr>Calibri</vt:lpstr>
      <vt:lpstr>Calibri Light</vt:lpstr>
      <vt:lpstr>Neo Sans Pro</vt:lpstr>
      <vt:lpstr>Neo Sans Pro Light</vt:lpstr>
      <vt:lpstr>Neo Sans Pro Medium</vt:lpstr>
      <vt:lpstr>Projekt niestandardowy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System dopasowany funkcjonalnie i cenowo</vt:lpstr>
      <vt:lpstr>Dziękuję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grenton.prime@gmail.com</dc:creator>
  <cp:lastModifiedBy>Karolina Lorencowicz</cp:lastModifiedBy>
  <cp:revision>182</cp:revision>
  <dcterms:created xsi:type="dcterms:W3CDTF">2020-12-09T23:33:00Z</dcterms:created>
  <dcterms:modified xsi:type="dcterms:W3CDTF">2021-12-15T12:21:05Z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0x0101001A0C44FD09544C41B075460FC290421E</vt:lpwstr>
  </property>
</Properties>
</file>